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62" r:id="rId2"/>
    <p:sldId id="363" r:id="rId3"/>
    <p:sldId id="375" r:id="rId4"/>
    <p:sldId id="573" r:id="rId5"/>
    <p:sldId id="572" r:id="rId6"/>
    <p:sldId id="364" r:id="rId7"/>
    <p:sldId id="366" r:id="rId8"/>
    <p:sldId id="574" r:id="rId9"/>
    <p:sldId id="576" r:id="rId10"/>
    <p:sldId id="575" r:id="rId11"/>
    <p:sldId id="550" r:id="rId12"/>
    <p:sldId id="371" r:id="rId13"/>
    <p:sldId id="373" r:id="rId14"/>
    <p:sldId id="579" r:id="rId15"/>
    <p:sldId id="557" r:id="rId16"/>
    <p:sldId id="372" r:id="rId17"/>
    <p:sldId id="374" r:id="rId18"/>
    <p:sldId id="547" r:id="rId19"/>
    <p:sldId id="597" r:id="rId20"/>
    <p:sldId id="548" r:id="rId21"/>
    <p:sldId id="580" r:id="rId22"/>
    <p:sldId id="582" r:id="rId23"/>
    <p:sldId id="583" r:id="rId24"/>
    <p:sldId id="581" r:id="rId25"/>
    <p:sldId id="377" r:id="rId26"/>
    <p:sldId id="570" r:id="rId27"/>
    <p:sldId id="552" r:id="rId28"/>
    <p:sldId id="554" r:id="rId29"/>
    <p:sldId id="555" r:id="rId30"/>
    <p:sldId id="380" r:id="rId31"/>
    <p:sldId id="591" r:id="rId32"/>
    <p:sldId id="534" r:id="rId33"/>
    <p:sldId id="568" r:id="rId34"/>
    <p:sldId id="569" r:id="rId35"/>
    <p:sldId id="595" r:id="rId36"/>
    <p:sldId id="596" r:id="rId37"/>
    <p:sldId id="592" r:id="rId38"/>
    <p:sldId id="593" r:id="rId39"/>
    <p:sldId id="360" r:id="rId40"/>
    <p:sldId id="351" r:id="rId41"/>
    <p:sldId id="352" r:id="rId42"/>
    <p:sldId id="353" r:id="rId43"/>
    <p:sldId id="559" r:id="rId44"/>
    <p:sldId id="558" r:id="rId45"/>
    <p:sldId id="560" r:id="rId46"/>
    <p:sldId id="585" r:id="rId47"/>
    <p:sldId id="590" r:id="rId48"/>
    <p:sldId id="587" r:id="rId49"/>
    <p:sldId id="561" r:id="rId50"/>
    <p:sldId id="588" r:id="rId51"/>
    <p:sldId id="589" r:id="rId52"/>
    <p:sldId id="586" r:id="rId53"/>
    <p:sldId id="563" r:id="rId54"/>
    <p:sldId id="584" r:id="rId55"/>
    <p:sldId id="594" r:id="rId56"/>
    <p:sldId id="387" r:id="rId57"/>
    <p:sldId id="566" r:id="rId58"/>
    <p:sldId id="384" r:id="rId59"/>
    <p:sldId id="385" r:id="rId60"/>
    <p:sldId id="386" r:id="rId61"/>
    <p:sldId id="565" r:id="rId62"/>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荘 英隆" initials="荘" lastIdx="1" clrIdx="0">
    <p:extLst>
      <p:ext uri="{19B8F6BF-5375-455C-9EA6-DF929625EA0E}">
        <p15:presenceInfo xmlns:p15="http://schemas.microsoft.com/office/powerpoint/2012/main" userId="b576cbb2c9fe20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D0"/>
    <a:srgbClr val="993300"/>
    <a:srgbClr val="FFFFFF"/>
    <a:srgbClr val="FF7C80"/>
    <a:srgbClr val="FFF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4" autoAdjust="0"/>
    <p:restoredTop sz="93707" autoAdjust="0"/>
  </p:normalViewPr>
  <p:slideViewPr>
    <p:cSldViewPr>
      <p:cViewPr varScale="1">
        <p:scale>
          <a:sx n="77" d="100"/>
          <a:sy n="77" d="100"/>
        </p:scale>
        <p:origin x="509" y="72"/>
      </p:cViewPr>
      <p:guideLst>
        <p:guide orient="horz" pos="2160"/>
        <p:guide pos="2880"/>
      </p:guideLst>
    </p:cSldViewPr>
  </p:slideViewPr>
  <p:notesTextViewPr>
    <p:cViewPr>
      <p:scale>
        <a:sx n="1" d="1"/>
        <a:sy n="1" d="1"/>
      </p:scale>
      <p:origin x="0" y="0"/>
    </p:cViewPr>
  </p:notesTextViewPr>
  <p:notesViewPr>
    <p:cSldViewPr>
      <p:cViewPr varScale="1">
        <p:scale>
          <a:sx n="44" d="100"/>
          <a:sy n="44" d="100"/>
        </p:scale>
        <p:origin x="2301" y="5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FF650E99-B017-4105-9ED0-D31C890B9838}" type="datetimeFigureOut">
              <a:rPr lang="en-US" smtClean="0"/>
              <a:t>12/17/2019</a:t>
            </a:fld>
            <a:endParaRPr lang="en-US"/>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7C25FA1F-B8AA-4E8A-9959-8B791A4B7D50}" type="slidenum">
              <a:rPr lang="en-US" smtClean="0"/>
              <a:t>‹#›</a:t>
            </a:fld>
            <a:endParaRPr lang="en-US"/>
          </a:p>
        </p:txBody>
      </p:sp>
    </p:spTree>
    <p:extLst>
      <p:ext uri="{BB962C8B-B14F-4D97-AF65-F5344CB8AC3E}">
        <p14:creationId xmlns:p14="http://schemas.microsoft.com/office/powerpoint/2010/main" val="353278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1</a:t>
            </a:fld>
            <a:endParaRPr lang="en-US" altLang="en-US">
              <a:solidFill>
                <a:prstClr val="black"/>
              </a:solidFill>
            </a:endParaRPr>
          </a:p>
        </p:txBody>
      </p:sp>
    </p:spTree>
    <p:extLst>
      <p:ext uri="{BB962C8B-B14F-4D97-AF65-F5344CB8AC3E}">
        <p14:creationId xmlns:p14="http://schemas.microsoft.com/office/powerpoint/2010/main" val="3068960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10</a:t>
            </a:fld>
            <a:endParaRPr lang="en-US" altLang="en-US">
              <a:solidFill>
                <a:prstClr val="black"/>
              </a:solidFill>
            </a:endParaRPr>
          </a:p>
        </p:txBody>
      </p:sp>
    </p:spTree>
    <p:extLst>
      <p:ext uri="{BB962C8B-B14F-4D97-AF65-F5344CB8AC3E}">
        <p14:creationId xmlns:p14="http://schemas.microsoft.com/office/powerpoint/2010/main" val="2651091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27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61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827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66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2</a:t>
            </a:fld>
            <a:endParaRPr lang="en-US" altLang="en-US">
              <a:solidFill>
                <a:prstClr val="black"/>
              </a:solidFill>
            </a:endParaRPr>
          </a:p>
        </p:txBody>
      </p:sp>
    </p:spTree>
    <p:extLst>
      <p:ext uri="{BB962C8B-B14F-4D97-AF65-F5344CB8AC3E}">
        <p14:creationId xmlns:p14="http://schemas.microsoft.com/office/powerpoint/2010/main" val="254074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63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09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DA45E9E6-8B7C-4B71-BC50-D34027BD97A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68184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13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225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010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4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63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081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987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53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927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76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21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39</a:t>
            </a:fld>
            <a:endParaRPr lang="en-US" altLang="en-US">
              <a:solidFill>
                <a:prstClr val="black"/>
              </a:solidFill>
            </a:endParaRPr>
          </a:p>
        </p:txBody>
      </p:sp>
    </p:spTree>
    <p:extLst>
      <p:ext uri="{BB962C8B-B14F-4D97-AF65-F5344CB8AC3E}">
        <p14:creationId xmlns:p14="http://schemas.microsoft.com/office/powerpoint/2010/main" val="1341255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53</a:t>
            </a:fld>
            <a:endParaRPr lang="en-US" altLang="en-US">
              <a:solidFill>
                <a:prstClr val="black"/>
              </a:solidFill>
            </a:endParaRPr>
          </a:p>
        </p:txBody>
      </p:sp>
    </p:spTree>
    <p:extLst>
      <p:ext uri="{BB962C8B-B14F-4D97-AF65-F5344CB8AC3E}">
        <p14:creationId xmlns:p14="http://schemas.microsoft.com/office/powerpoint/2010/main" val="346979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52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103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727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4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dirty="0">
              <a:latin typeface="Helvetica" panose="020B0604020202020204" pitchFamily="34" charset="0"/>
              <a:ea typeface="ヒラギノ角ゴ Pro W3"/>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5C3C0-9AB6-4CF6-85E3-1C104E98D9B2}" type="slidenum">
              <a:rPr kumimoji="0" lang="en-US" altLang="ja-JP" sz="1200" b="0" i="0" u="none" strike="noStrike" kern="1200" cap="none" spc="0" normalizeH="0" baseline="0" noProof="0" smtClean="0">
                <a:ln>
                  <a:noFill/>
                </a:ln>
                <a:solidFill>
                  <a:prstClr val="black"/>
                </a:solidFill>
                <a:effectLst/>
                <a:uLnTx/>
                <a:uFillTx/>
                <a:latin typeface="Helvetica" panose="020B0604020202020204" pitchFamily="34" charset="0"/>
                <a:ea typeface="ヒラギノ角ゴ Pro W3"/>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ja-JP" sz="1200" b="0" i="0" u="none" strike="noStrike" kern="1200" cap="none" spc="0" normalizeH="0" baseline="0" noProof="0">
              <a:ln>
                <a:noFill/>
              </a:ln>
              <a:solidFill>
                <a:prstClr val="black"/>
              </a:solidFill>
              <a:effectLst/>
              <a:uLnTx/>
              <a:uFillTx/>
              <a:latin typeface="Helvetica" panose="020B0604020202020204" pitchFamily="34" charset="0"/>
              <a:ea typeface="ヒラギノ角ゴ Pro W3"/>
            </a:endParaRPr>
          </a:p>
        </p:txBody>
      </p:sp>
    </p:spTree>
    <p:extLst>
      <p:ext uri="{BB962C8B-B14F-4D97-AF65-F5344CB8AC3E}">
        <p14:creationId xmlns:p14="http://schemas.microsoft.com/office/powerpoint/2010/main" val="289561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6</a:t>
            </a:fld>
            <a:endParaRPr lang="en-US" altLang="en-US">
              <a:solidFill>
                <a:prstClr val="black"/>
              </a:solidFill>
            </a:endParaRPr>
          </a:p>
        </p:txBody>
      </p:sp>
    </p:spTree>
    <p:extLst>
      <p:ext uri="{BB962C8B-B14F-4D97-AF65-F5344CB8AC3E}">
        <p14:creationId xmlns:p14="http://schemas.microsoft.com/office/powerpoint/2010/main" val="50949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8</a:t>
            </a:fld>
            <a:endParaRPr lang="en-US" altLang="en-US">
              <a:solidFill>
                <a:prstClr val="black"/>
              </a:solidFill>
            </a:endParaRPr>
          </a:p>
        </p:txBody>
      </p:sp>
    </p:spTree>
    <p:extLst>
      <p:ext uri="{BB962C8B-B14F-4D97-AF65-F5344CB8AC3E}">
        <p14:creationId xmlns:p14="http://schemas.microsoft.com/office/powerpoint/2010/main" val="89394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8C127-7749-4F11-81B5-155B013EC12C}" type="slidenum">
              <a:rPr lang="en-US" altLang="en-US" smtClean="0">
                <a:solidFill>
                  <a:prstClr val="black"/>
                </a:solidFill>
              </a:rPr>
              <a:pPr/>
              <a:t>9</a:t>
            </a:fld>
            <a:endParaRPr lang="en-US" altLang="en-US">
              <a:solidFill>
                <a:prstClr val="black"/>
              </a:solidFill>
            </a:endParaRPr>
          </a:p>
        </p:txBody>
      </p:sp>
    </p:spTree>
    <p:extLst>
      <p:ext uri="{BB962C8B-B14F-4D97-AF65-F5344CB8AC3E}">
        <p14:creationId xmlns:p14="http://schemas.microsoft.com/office/powerpoint/2010/main" val="4197540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5029200" y="3733800"/>
            <a:ext cx="3962400" cy="1524000"/>
          </a:xfrm>
          <a:prstGeom prst="rect">
            <a:avLst/>
          </a:prstGeom>
        </p:spPr>
        <p:txBody>
          <a:bodyPr anchor="b"/>
          <a:lstStyle>
            <a:lvl1pPr algn="l">
              <a:defRPr sz="28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5029200" y="5334000"/>
            <a:ext cx="3581400" cy="990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89829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4570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228600" y="914400"/>
            <a:ext cx="4191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4724400" y="914400"/>
            <a:ext cx="4191000" cy="4495800"/>
          </a:xfrm>
        </p:spPr>
        <p:txBody>
          <a:bodyPr/>
          <a:lstStyle>
            <a:lvl1pPr>
              <a:defRPr sz="1800">
                <a:solidFill>
                  <a:srgbClr val="595959"/>
                </a:solidFill>
              </a:defRPr>
            </a:lvl1pPr>
          </a:lstStyle>
          <a:p>
            <a:pPr lvl="0"/>
            <a:r>
              <a:rPr lang="en-US" noProof="0"/>
              <a:t>Click icon to add picture</a:t>
            </a:r>
            <a:endParaRPr lang="en-US" noProof="0" dirty="0"/>
          </a:p>
        </p:txBody>
      </p:sp>
      <p:sp>
        <p:nvSpPr>
          <p:cNvPr id="8" name="Title 1"/>
          <p:cNvSpPr>
            <a:spLocks noGrp="1"/>
          </p:cNvSpPr>
          <p:nvPr>
            <p:ph type="title"/>
          </p:nvPr>
        </p:nvSpPr>
        <p:spPr>
          <a:xfrm>
            <a:off x="228600" y="228600"/>
            <a:ext cx="81534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12654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596458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4">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4800600"/>
            <a:ext cx="4038600" cy="457200"/>
          </a:xfrm>
        </p:spPr>
        <p:txBody>
          <a:bodyPr/>
          <a:lstStyle/>
          <a:p>
            <a:r>
              <a:rPr lang="en-US"/>
              <a:t>Click to edit Master title style</a:t>
            </a:r>
            <a:endParaRPr lang="en-US" dirty="0"/>
          </a:p>
        </p:txBody>
      </p:sp>
      <p:sp>
        <p:nvSpPr>
          <p:cNvPr id="5" name="Subtitle 2"/>
          <p:cNvSpPr>
            <a:spLocks noGrp="1"/>
          </p:cNvSpPr>
          <p:nvPr>
            <p:ph type="subTitle" idx="1"/>
          </p:nvPr>
        </p:nvSpPr>
        <p:spPr>
          <a:xfrm>
            <a:off x="4572000" y="5562600"/>
            <a:ext cx="4038600" cy="990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4961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sp>
        <p:nvSpPr>
          <p:cNvPr id="4" name="Rectangle 3"/>
          <p:cNvSpPr>
            <a:spLocks noChangeArrowheads="1"/>
          </p:cNvSpPr>
          <p:nvPr/>
        </p:nvSpPr>
        <p:spPr bwMode="auto">
          <a:xfrm>
            <a:off x="-76200" y="152400"/>
            <a:ext cx="9296400" cy="6781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609600" indent="-609600" algn="ctr" fontAlgn="base">
              <a:spcBef>
                <a:spcPct val="0"/>
              </a:spcBef>
              <a:spcAft>
                <a:spcPct val="0"/>
              </a:spcAft>
              <a:buFont typeface="Helvetica" charset="0"/>
              <a:buNone/>
            </a:pPr>
            <a:endParaRPr lang="en-US" sz="3000">
              <a:solidFill>
                <a:srgbClr val="404040"/>
              </a:solidFill>
              <a:ea typeface="ヒラギノ角ゴ Pro W3" pitchFamily="125" charset="-128"/>
            </a:endParaRPr>
          </a:p>
        </p:txBody>
      </p:sp>
      <p:pic>
        <p:nvPicPr>
          <p:cNvPr id="5"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381000" y="28194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9" name="Subtitle 2"/>
          <p:cNvSpPr>
            <a:spLocks noGrp="1"/>
          </p:cNvSpPr>
          <p:nvPr>
            <p:ph type="subTitle" idx="1"/>
          </p:nvPr>
        </p:nvSpPr>
        <p:spPr>
          <a:xfrm>
            <a:off x="1981200" y="40386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83380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ctrTitle"/>
          </p:nvPr>
        </p:nvSpPr>
        <p:spPr>
          <a:xfrm>
            <a:off x="381000" y="28194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5" name="Subtitle 2"/>
          <p:cNvSpPr>
            <a:spLocks noGrp="1"/>
          </p:cNvSpPr>
          <p:nvPr>
            <p:ph type="subTitle" idx="1"/>
          </p:nvPr>
        </p:nvSpPr>
        <p:spPr>
          <a:xfrm>
            <a:off x="1981200" y="40386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4102139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DIVIDER 1">
    <p:spTree>
      <p:nvGrpSpPr>
        <p:cNvPr id="1" name=""/>
        <p:cNvGrpSpPr/>
        <p:nvPr/>
      </p:nvGrpSpPr>
      <p:grpSpPr>
        <a:xfrm>
          <a:off x="0" y="0"/>
          <a:ext cx="0" cy="0"/>
          <a:chOff x="0" y="0"/>
          <a:chExt cx="0" cy="0"/>
        </a:xfrm>
      </p:grpSpPr>
      <p:pic>
        <p:nvPicPr>
          <p:cNvPr id="5" name="Picture 5" descr="LIONS_DIVIDER_1.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81000" y="28194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1981200" y="40386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72171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4">
    <p:spTree>
      <p:nvGrpSpPr>
        <p:cNvPr id="1" name=""/>
        <p:cNvGrpSpPr/>
        <p:nvPr/>
      </p:nvGrpSpPr>
      <p:grpSpPr>
        <a:xfrm>
          <a:off x="0" y="0"/>
          <a:ext cx="0" cy="0"/>
          <a:chOff x="0" y="0"/>
          <a:chExt cx="0" cy="0"/>
        </a:xfrm>
      </p:grpSpPr>
      <p:pic>
        <p:nvPicPr>
          <p:cNvPr id="3"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381000" y="22098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9" name="Subtitle 2"/>
          <p:cNvSpPr>
            <a:spLocks noGrp="1"/>
          </p:cNvSpPr>
          <p:nvPr>
            <p:ph type="subTitle" idx="1"/>
          </p:nvPr>
        </p:nvSpPr>
        <p:spPr>
          <a:xfrm>
            <a:off x="1981200" y="34290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872107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Picture 7" descr="Lion PPT bkg 3 Blank.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62" y="0"/>
            <a:ext cx="9135879" cy="2033195"/>
          </a:xfrm>
          <a:prstGeom prst="rect">
            <a:avLst/>
          </a:prstGeom>
        </p:spPr>
      </p:pic>
      <p:sp>
        <p:nvSpPr>
          <p:cNvPr id="2" name="Title 1"/>
          <p:cNvSpPr>
            <a:spLocks noGrp="1"/>
          </p:cNvSpPr>
          <p:nvPr>
            <p:ph type="title"/>
          </p:nvPr>
        </p:nvSpPr>
        <p:spPr>
          <a:xfrm>
            <a:off x="381000" y="152401"/>
            <a:ext cx="7086600" cy="803638"/>
          </a:xfrm>
        </p:spPr>
        <p:txBody>
          <a:bodyPr>
            <a:normAutofit/>
          </a:bodyPr>
          <a:lstStyle>
            <a:lvl1pPr algn="l">
              <a:defRPr sz="36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653874"/>
            <a:ext cx="8229600" cy="4518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82048" tIns="41025" rIns="82048" bIns="41025"/>
          <a:lstStyle/>
          <a:p>
            <a:pPr fontAlgn="base">
              <a:spcBef>
                <a:spcPct val="0"/>
              </a:spcBef>
              <a:spcAft>
                <a:spcPct val="0"/>
              </a:spcAft>
            </a:pPr>
            <a:endParaRPr lang="en-US" dirty="0">
              <a:solidFill>
                <a:prstClr val="black"/>
              </a:solidFill>
              <a:ea typeface="ヒラギノ角ゴ Pro W3" pitchFamily="125"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82048" tIns="41025" rIns="82048" bIns="41025"/>
          <a:lstStyle/>
          <a:p>
            <a:pPr fontAlgn="base">
              <a:spcBef>
                <a:spcPct val="0"/>
              </a:spcBef>
              <a:spcAft>
                <a:spcPct val="0"/>
              </a:spcAft>
            </a:pPr>
            <a:endParaRPr lang="en-US" dirty="0">
              <a:solidFill>
                <a:prstClr val="black"/>
              </a:solidFill>
              <a:ea typeface="ヒラギノ角ゴ Pro W3" pitchFamily="125"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82048" tIns="41025" rIns="82048" bIns="41025"/>
          <a:lstStyle>
            <a:lvl1pPr>
              <a:defRPr>
                <a:solidFill>
                  <a:schemeClr val="tx1"/>
                </a:solidFill>
              </a:defRPr>
            </a:lvl1pPr>
          </a:lstStyle>
          <a:p>
            <a:pPr fontAlgn="base">
              <a:spcBef>
                <a:spcPct val="0"/>
              </a:spcBef>
              <a:spcAft>
                <a:spcPct val="0"/>
              </a:spcAft>
            </a:pPr>
            <a:fld id="{345397C3-0AF4-4CB8-9EFB-9D18150E9527}" type="slidenum">
              <a:rPr lang="en-US" smtClean="0">
                <a:solidFill>
                  <a:prstClr val="black"/>
                </a:solidFill>
                <a:ea typeface="ヒラギノ角ゴ Pro W3" pitchFamily="125" charset="-128"/>
              </a:rPr>
              <a:pPr fontAlgn="base">
                <a:spcBef>
                  <a:spcPct val="0"/>
                </a:spcBef>
                <a:spcAft>
                  <a:spcPct val="0"/>
                </a:spcAft>
              </a:pPr>
              <a:t>‹#›</a:t>
            </a:fld>
            <a:endParaRPr lang="en-US" dirty="0">
              <a:solidFill>
                <a:prstClr val="black"/>
              </a:solidFill>
              <a:ea typeface="ヒラギノ角ゴ Pro W3" pitchFamily="125" charset="-128"/>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7602" y="225822"/>
            <a:ext cx="1412715" cy="917178"/>
          </a:xfrm>
          <a:prstGeom prst="rect">
            <a:avLst/>
          </a:prstGeom>
        </p:spPr>
      </p:pic>
    </p:spTree>
    <p:extLst>
      <p:ext uri="{BB962C8B-B14F-4D97-AF65-F5344CB8AC3E}">
        <p14:creationId xmlns:p14="http://schemas.microsoft.com/office/powerpoint/2010/main" val="3314638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08E5C-FB3E-45C3-BE69-9B9E3C581216}"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263BEE-57BE-48B5-9EA9-14A04885CD84}" type="slidenum">
              <a:rPr lang="en-US" smtClean="0"/>
              <a:t>‹#›</a:t>
            </a:fld>
            <a:endParaRPr lang="en-US"/>
          </a:p>
        </p:txBody>
      </p:sp>
    </p:spTree>
    <p:extLst>
      <p:ext uri="{BB962C8B-B14F-4D97-AF65-F5344CB8AC3E}">
        <p14:creationId xmlns:p14="http://schemas.microsoft.com/office/powerpoint/2010/main" val="3214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029200" y="3733800"/>
            <a:ext cx="3962400" cy="1524000"/>
          </a:xfrm>
          <a:prstGeom prst="rect">
            <a:avLst/>
          </a:prstGeom>
        </p:spPr>
        <p:txBody>
          <a:bodyPr anchor="b"/>
          <a:lstStyle>
            <a:lvl1pPr algn="l">
              <a:defRPr sz="28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5029200" y="5334000"/>
            <a:ext cx="3581400" cy="990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70917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5029200" y="3733800"/>
            <a:ext cx="3962400" cy="1524000"/>
          </a:xfrm>
          <a:prstGeom prst="rect">
            <a:avLst/>
          </a:prstGeom>
        </p:spPr>
        <p:txBody>
          <a:bodyPr anchor="b"/>
          <a:lstStyle>
            <a:lvl1pPr algn="l">
              <a:defRPr sz="2800" b="1">
                <a:solidFill>
                  <a:srgbClr val="00338D"/>
                </a:solidFill>
                <a:latin typeface="Candara" pitchFamily="34" charset="0"/>
              </a:defRPr>
            </a:lvl1pPr>
          </a:lstStyle>
          <a:p>
            <a:r>
              <a:rPr lang="en-US" dirty="0"/>
              <a:t>Click to edit Master title style</a:t>
            </a:r>
          </a:p>
        </p:txBody>
      </p:sp>
      <p:sp>
        <p:nvSpPr>
          <p:cNvPr id="6" name="Subtitle 2"/>
          <p:cNvSpPr>
            <a:spLocks noGrp="1"/>
          </p:cNvSpPr>
          <p:nvPr>
            <p:ph type="subTitle" idx="1"/>
          </p:nvPr>
        </p:nvSpPr>
        <p:spPr>
          <a:xfrm>
            <a:off x="5029200" y="5334000"/>
            <a:ext cx="3581400" cy="990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22463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fontAlgn="base" hangingPunct="1">
              <a:spcBef>
                <a:spcPct val="0"/>
              </a:spcBef>
              <a:spcAft>
                <a:spcPct val="0"/>
              </a:spcAft>
              <a:buFont typeface="Helvetica" pitchFamily="125" charset="0"/>
              <a:buNone/>
            </a:pPr>
            <a:endParaRPr lang="en-US" altLang="en-US" sz="300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029200" y="3733800"/>
            <a:ext cx="3962400" cy="1524000"/>
          </a:xfrm>
          <a:prstGeom prst="rect">
            <a:avLst/>
          </a:prstGeom>
        </p:spPr>
        <p:txBody>
          <a:bodyPr anchor="b"/>
          <a:lstStyle>
            <a:lvl1pPr algn="l">
              <a:defRPr sz="2800" b="1">
                <a:solidFill>
                  <a:srgbClr val="00338D"/>
                </a:solidFill>
                <a:latin typeface="Candara" pitchFamily="34" charset="0"/>
              </a:defRPr>
            </a:lvl1pPr>
          </a:lstStyle>
          <a:p>
            <a:r>
              <a:rPr lang="en-US" dirty="0"/>
              <a:t>Click to edit Master title style</a:t>
            </a:r>
          </a:p>
        </p:txBody>
      </p:sp>
      <p:sp>
        <p:nvSpPr>
          <p:cNvPr id="5" name="Subtitle 2"/>
          <p:cNvSpPr>
            <a:spLocks noGrp="1"/>
          </p:cNvSpPr>
          <p:nvPr>
            <p:ph type="subTitle" idx="1"/>
          </p:nvPr>
        </p:nvSpPr>
        <p:spPr>
          <a:xfrm>
            <a:off x="5029200" y="5334000"/>
            <a:ext cx="3581400" cy="990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46656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685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2725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81000" y="21336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1981200" y="33528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8882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ChangeArrowheads="1"/>
          </p:cNvSpPr>
          <p:nvPr userDrawn="1"/>
        </p:nvSpPr>
        <p:spPr bwMode="auto">
          <a:xfrm>
            <a:off x="-76200" y="152400"/>
            <a:ext cx="9296400" cy="6781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609600" indent="-609600" algn="ctr" fontAlgn="base">
              <a:spcBef>
                <a:spcPct val="0"/>
              </a:spcBef>
              <a:spcAft>
                <a:spcPct val="0"/>
              </a:spcAft>
              <a:buFont typeface="Helvetica" charset="0"/>
              <a:buNone/>
            </a:pPr>
            <a:endParaRPr lang="en-US" sz="3000">
              <a:solidFill>
                <a:srgbClr val="404040"/>
              </a:solidFill>
              <a:ea typeface="ヒラギノ角ゴ Pro W3" pitchFamily="125" charset="-128"/>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userDrawn="1"/>
        </p:nvSpPr>
        <p:spPr bwMode="auto">
          <a:xfrm>
            <a:off x="381000" y="2514600"/>
            <a:ext cx="8534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lang="en-US" sz="4500" b="1" dirty="0" smtClean="0">
                <a:solidFill>
                  <a:srgbClr val="00338D"/>
                </a:solidFill>
                <a:latin typeface="Candara" pitchFamily="34" charset="0"/>
                <a:ea typeface="+mj-ea"/>
                <a:cs typeface="+mj-cs"/>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r>
              <a:t>Click to edit Master title style</a:t>
            </a:r>
          </a:p>
        </p:txBody>
      </p:sp>
      <p:sp>
        <p:nvSpPr>
          <p:cNvPr id="6" name="Subtitle 2"/>
          <p:cNvSpPr>
            <a:spLocks noGrp="1"/>
          </p:cNvSpPr>
          <p:nvPr>
            <p:ph type="subTitle" idx="1"/>
          </p:nvPr>
        </p:nvSpPr>
        <p:spPr>
          <a:xfrm>
            <a:off x="1981200" y="37338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20344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534400" cy="4572000"/>
          </a:xfrm>
        </p:spPr>
        <p:txBody>
          <a:bodyPr/>
          <a:lstStyle>
            <a:lvl1pPr marL="230188" indent="-230188">
              <a:defRPr sz="1800">
                <a:solidFill>
                  <a:schemeClr val="tx1">
                    <a:lumMod val="65000"/>
                    <a:lumOff val="35000"/>
                  </a:schemeClr>
                </a:solidFill>
              </a:defRPr>
            </a:lvl1pPr>
            <a:lvl2pPr marL="684213" indent="-227013">
              <a:defRPr sz="1800">
                <a:solidFill>
                  <a:schemeClr val="tx1">
                    <a:lumMod val="65000"/>
                    <a:lumOff val="35000"/>
                  </a:schemeClr>
                </a:solidFill>
              </a:defRPr>
            </a:lvl2pPr>
            <a:lvl3pPr marL="1144588" indent="-230188">
              <a:tabLst/>
              <a:defRPr sz="1800">
                <a:solidFill>
                  <a:schemeClr val="tx1">
                    <a:lumMod val="65000"/>
                    <a:lumOff val="35000"/>
                  </a:schemeClr>
                </a:solidFill>
              </a:defRPr>
            </a:lvl3pPr>
            <a:lvl4pPr marL="1598613" indent="-227013">
              <a:defRPr sz="1800">
                <a:solidFill>
                  <a:schemeClr val="tx1">
                    <a:lumMod val="65000"/>
                    <a:lumOff val="35000"/>
                  </a:schemeClr>
                </a:solidFill>
              </a:defRPr>
            </a:lvl4pPr>
            <a:lvl5pPr marL="2058988" indent="-230188">
              <a:defRPr sz="18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228600" y="228600"/>
            <a:ext cx="81534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84198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4570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228600" y="914400"/>
            <a:ext cx="4191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4724400" y="914400"/>
            <a:ext cx="4191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228600"/>
            <a:ext cx="81534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39354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LIONS_PPT_TEMPLATE_V1-02.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00" y="-152400"/>
            <a:ext cx="92725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8600" y="228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304800" y="762000"/>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Text Box 9"/>
          <p:cNvSpPr txBox="1">
            <a:spLocks noChangeArrowheads="1"/>
          </p:cNvSpPr>
          <p:nvPr/>
        </p:nvSpPr>
        <p:spPr bwMode="auto">
          <a:xfrm>
            <a:off x="8572500" y="640080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pPr>
            <a:fld id="{0D0A75A4-644A-4F82-9E8F-7A835C7286D6}" type="slidenum">
              <a:rPr lang="en-US" altLang="en-US" sz="1000">
                <a:solidFill>
                  <a:srgbClr val="00338D"/>
                </a:solidFill>
              </a:rPr>
              <a:pPr algn="r" fontAlgn="base">
                <a:spcBef>
                  <a:spcPct val="50000"/>
                </a:spcBef>
                <a:spcAft>
                  <a:spcPct val="0"/>
                </a:spcAft>
              </a:pPr>
              <a:t>‹#›</a:t>
            </a:fld>
            <a:endParaRPr lang="en-US" altLang="en-US" sz="1000">
              <a:solidFill>
                <a:srgbClr val="00338D"/>
              </a:solidFill>
            </a:endParaRPr>
          </a:p>
        </p:txBody>
      </p:sp>
    </p:spTree>
    <p:extLst>
      <p:ext uri="{BB962C8B-B14F-4D97-AF65-F5344CB8AC3E}">
        <p14:creationId xmlns:p14="http://schemas.microsoft.com/office/powerpoint/2010/main" val="194677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Lst>
  <p:hf sldNum="0" hdr="0" dt="0"/>
  <p:txStyles>
    <p:titleStyle>
      <a:lvl1pPr algn="l" rtl="0" eaLnBrk="1" fontAlgn="base" hangingPunct="1">
        <a:spcBef>
          <a:spcPct val="0"/>
        </a:spcBef>
        <a:spcAft>
          <a:spcPct val="0"/>
        </a:spcAft>
        <a:defRPr sz="28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26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Wingdings" pitchFamily="2" charset="2"/>
        <a:buChar char="§"/>
        <a:defRPr sz="22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itchFamily="34" charset="0"/>
        <a:buChar char="○"/>
        <a:defRPr sz="20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1.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1.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70.png"/><Relationship Id="rId4" Type="http://schemas.microsoft.com/office/2007/relationships/hdphoto" Target="../media/hdphoto10.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381000" y="304800"/>
            <a:ext cx="8610600" cy="4647426"/>
          </a:xfrm>
          <a:prstGeom prst="rect">
            <a:avLst/>
          </a:prstGeom>
          <a:noFill/>
        </p:spPr>
        <p:txBody>
          <a:bodyPr wrap="square" rtlCol="0">
            <a:spAutoFit/>
          </a:bodyPr>
          <a:lstStyle/>
          <a:p>
            <a:r>
              <a:rPr kumimoji="1" lang="en-US" altLang="ja-JP" sz="6000" b="1" dirty="0">
                <a:solidFill>
                  <a:srgbClr val="002060"/>
                </a:solidFill>
                <a:latin typeface="+mn-ea"/>
              </a:rPr>
              <a:t>MyLCI</a:t>
            </a:r>
            <a:r>
              <a:rPr kumimoji="1" lang="ja-JP" altLang="en-US" sz="6000" b="1" dirty="0">
                <a:solidFill>
                  <a:srgbClr val="002060"/>
                </a:solidFill>
                <a:latin typeface="+mn-ea"/>
              </a:rPr>
              <a:t>に関する</a:t>
            </a:r>
            <a:endParaRPr kumimoji="1" lang="en-US" altLang="ja-JP" sz="6000" b="1" dirty="0">
              <a:solidFill>
                <a:srgbClr val="002060"/>
              </a:solidFill>
              <a:latin typeface="+mn-ea"/>
            </a:endParaRPr>
          </a:p>
          <a:p>
            <a:r>
              <a:rPr kumimoji="1" lang="ja-JP" altLang="en-US" sz="6000" b="1" dirty="0">
                <a:solidFill>
                  <a:srgbClr val="002060"/>
                </a:solidFill>
                <a:latin typeface="+mn-ea"/>
              </a:rPr>
              <a:t>　　　　クラブ向けセミナー</a:t>
            </a:r>
            <a:endParaRPr kumimoji="1" lang="en-US" altLang="ja-JP" sz="6000" b="1" dirty="0">
              <a:solidFill>
                <a:srgbClr val="002060"/>
              </a:solidFill>
              <a:latin typeface="+mn-ea"/>
            </a:endParaRPr>
          </a:p>
          <a:p>
            <a:endParaRPr kumimoji="1" lang="en-US" altLang="ja-JP" sz="4400" b="1" dirty="0">
              <a:solidFill>
                <a:srgbClr val="002060"/>
              </a:solidFill>
              <a:latin typeface="+mn-ea"/>
            </a:endParaRPr>
          </a:p>
          <a:p>
            <a:r>
              <a:rPr kumimoji="1" lang="ja-JP" altLang="en-US" sz="4400" b="1" dirty="0">
                <a:solidFill>
                  <a:srgbClr val="002060"/>
                </a:solidFill>
                <a:latin typeface="+mn-ea"/>
              </a:rPr>
              <a:t>◎</a:t>
            </a:r>
            <a:r>
              <a:rPr kumimoji="1" lang="en-US" altLang="ja-JP" sz="4400" b="1" dirty="0">
                <a:solidFill>
                  <a:srgbClr val="002060"/>
                </a:solidFill>
                <a:latin typeface="+mn-ea"/>
              </a:rPr>
              <a:t>MyLCI</a:t>
            </a:r>
            <a:r>
              <a:rPr kumimoji="1" lang="ja-JP" altLang="en-US" sz="4400" b="1" dirty="0">
                <a:solidFill>
                  <a:srgbClr val="002060"/>
                </a:solidFill>
                <a:latin typeface="+mn-ea"/>
              </a:rPr>
              <a:t>、</a:t>
            </a:r>
            <a:r>
              <a:rPr kumimoji="1" lang="en-US" altLang="ja-JP" sz="4400" b="1" dirty="0" err="1">
                <a:solidFill>
                  <a:srgbClr val="002060"/>
                </a:solidFill>
                <a:latin typeface="+mn-ea"/>
              </a:rPr>
              <a:t>MyLION</a:t>
            </a:r>
            <a:r>
              <a:rPr kumimoji="1" lang="ja-JP" altLang="en-US" sz="4400" b="1" dirty="0">
                <a:solidFill>
                  <a:srgbClr val="002060"/>
                </a:solidFill>
                <a:latin typeface="+mn-ea"/>
              </a:rPr>
              <a:t>、サバンナ</a:t>
            </a:r>
            <a:endParaRPr kumimoji="1" lang="en-US" altLang="ja-JP" sz="4400" b="1" dirty="0">
              <a:solidFill>
                <a:srgbClr val="002060"/>
              </a:solidFill>
              <a:latin typeface="+mn-ea"/>
            </a:endParaRPr>
          </a:p>
          <a:p>
            <a:r>
              <a:rPr kumimoji="1" lang="ja-JP" altLang="en-US" sz="4400" b="1" dirty="0">
                <a:solidFill>
                  <a:srgbClr val="002060"/>
                </a:solidFill>
                <a:latin typeface="+mn-ea"/>
              </a:rPr>
              <a:t>　　　　　　　　　　　　　　　　について</a:t>
            </a:r>
            <a:endParaRPr kumimoji="1" lang="en-US" altLang="ja-JP" sz="4400" b="1" dirty="0">
              <a:solidFill>
                <a:srgbClr val="002060"/>
              </a:solidFill>
              <a:latin typeface="+mn-ea"/>
            </a:endParaRPr>
          </a:p>
          <a:p>
            <a:endParaRPr kumimoji="1" lang="ja-JP" altLang="en-US" sz="4400" b="1" dirty="0">
              <a:solidFill>
                <a:srgbClr val="002060"/>
              </a:solidFill>
              <a:latin typeface="+mn-ea"/>
            </a:endParaRPr>
          </a:p>
        </p:txBody>
      </p:sp>
    </p:spTree>
    <p:extLst>
      <p:ext uri="{BB962C8B-B14F-4D97-AF65-F5344CB8AC3E}">
        <p14:creationId xmlns:p14="http://schemas.microsoft.com/office/powerpoint/2010/main" val="129329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B9ABB33-3412-4784-A194-CBC43C84AB5D}"/>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２．</a:t>
            </a:r>
            <a:r>
              <a:rPr kumimoji="1" lang="en-US" altLang="ja-JP" sz="2400" b="1" dirty="0">
                <a:ln w="3175">
                  <a:solidFill>
                    <a:srgbClr val="0045D0"/>
                  </a:solidFill>
                </a:ln>
                <a:solidFill>
                  <a:schemeClr val="bg1"/>
                </a:solidFill>
                <a:latin typeface="+mn-ea"/>
              </a:rPr>
              <a:t>MyLCI</a:t>
            </a:r>
            <a:r>
              <a:rPr kumimoji="1" lang="ja-JP" altLang="en-US" sz="2400" b="1" dirty="0">
                <a:ln w="3175">
                  <a:solidFill>
                    <a:srgbClr val="0045D0"/>
                  </a:solidFill>
                </a:ln>
                <a:solidFill>
                  <a:schemeClr val="bg1"/>
                </a:solidFill>
                <a:latin typeface="+mn-ea"/>
              </a:rPr>
              <a:t>での月例会員報告・役員報告</a:t>
            </a:r>
            <a:endParaRPr kumimoji="1" lang="en-US" altLang="ja-JP" sz="2400" b="1" dirty="0">
              <a:ln w="3175">
                <a:solidFill>
                  <a:srgbClr val="0045D0"/>
                </a:solidFill>
              </a:ln>
              <a:solidFill>
                <a:schemeClr val="bg1"/>
              </a:solidFill>
              <a:latin typeface="+mn-ea"/>
            </a:endParaRPr>
          </a:p>
        </p:txBody>
      </p:sp>
      <p:pic>
        <p:nvPicPr>
          <p:cNvPr id="7" name="図 6" descr="コンピューターのスクリーンショット&#10;&#10;自動的に生成された説明">
            <a:extLst>
              <a:ext uri="{FF2B5EF4-FFF2-40B4-BE49-F238E27FC236}">
                <a16:creationId xmlns:a16="http://schemas.microsoft.com/office/drawing/2014/main" id="{1B6053D6-01A5-428E-A647-50A623C11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09600"/>
            <a:ext cx="8077200" cy="4585685"/>
          </a:xfrm>
          <a:prstGeom prst="rect">
            <a:avLst/>
          </a:prstGeom>
        </p:spPr>
      </p:pic>
      <p:sp>
        <p:nvSpPr>
          <p:cNvPr id="6" name="楕円 5">
            <a:extLst>
              <a:ext uri="{FF2B5EF4-FFF2-40B4-BE49-F238E27FC236}">
                <a16:creationId xmlns:a16="http://schemas.microsoft.com/office/drawing/2014/main" id="{E1465FCC-C388-47EC-9818-E0FDB7FB11F3}"/>
              </a:ext>
            </a:extLst>
          </p:cNvPr>
          <p:cNvSpPr/>
          <p:nvPr/>
        </p:nvSpPr>
        <p:spPr bwMode="auto">
          <a:xfrm>
            <a:off x="990600" y="3886200"/>
            <a:ext cx="950360"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207397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抽象, スクリーンショット が含まれている画像&#10;&#10;自動的に生成された説明">
            <a:extLst>
              <a:ext uri="{FF2B5EF4-FFF2-40B4-BE49-F238E27FC236}">
                <a16:creationId xmlns:a16="http://schemas.microsoft.com/office/drawing/2014/main" id="{3DE5976A-1801-4CB0-8DDB-C630BCDB182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3"/>
                    </a14:imgEffect>
                  </a14:imgLayer>
                </a14:imgProps>
              </a:ext>
              <a:ext uri="{28A0092B-C50C-407E-A947-70E740481C1C}">
                <a14:useLocalDpi xmlns:a14="http://schemas.microsoft.com/office/drawing/2010/main" val="0"/>
              </a:ext>
            </a:extLst>
          </a:blip>
          <a:stretch>
            <a:fillRect/>
          </a:stretch>
        </p:blipFill>
        <p:spPr>
          <a:xfrm>
            <a:off x="523301" y="1574704"/>
            <a:ext cx="4883401" cy="3708591"/>
          </a:xfrm>
          <a:prstGeom prst="rect">
            <a:avLst/>
          </a:prstGeom>
        </p:spPr>
      </p:pic>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7001096" cy="1077218"/>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①会員動静入力（入退会）</a:t>
            </a:r>
            <a:endParaRPr kumimoji="1" lang="en-US" altLang="ja-JP" sz="3200" b="1" dirty="0">
              <a:solidFill>
                <a:srgbClr val="002060"/>
              </a:solidFill>
              <a:latin typeface="+mn-ea"/>
            </a:endParaRPr>
          </a:p>
          <a:p>
            <a:r>
              <a:rPr kumimoji="1" lang="ja-JP" altLang="en-US" sz="3200" b="1" dirty="0">
                <a:solidFill>
                  <a:srgbClr val="002060"/>
                </a:solidFill>
                <a:latin typeface="+mn-ea"/>
              </a:rPr>
              <a:t>（</a:t>
            </a:r>
            <a:r>
              <a:rPr kumimoji="1" lang="en-US" altLang="ja-JP" sz="3200" b="1" dirty="0">
                <a:solidFill>
                  <a:srgbClr val="002060"/>
                </a:solidFill>
                <a:latin typeface="+mn-ea"/>
              </a:rPr>
              <a:t>MyLCI</a:t>
            </a:r>
            <a:r>
              <a:rPr kumimoji="1" lang="ja-JP" altLang="en-US" sz="3200" b="1" dirty="0">
                <a:solidFill>
                  <a:srgbClr val="002060"/>
                </a:solidFill>
                <a:latin typeface="+mn-ea"/>
              </a:rPr>
              <a:t>でのホーム画面：メニュー紹介）</a:t>
            </a:r>
            <a:endParaRPr kumimoji="1" lang="ja-JP" altLang="en-US" sz="3000" dirty="0"/>
          </a:p>
        </p:txBody>
      </p:sp>
      <p:pic>
        <p:nvPicPr>
          <p:cNvPr id="10" name="図 9" descr="スクリーンショットの画面&#10;&#10;自動的に生成された説明">
            <a:extLst>
              <a:ext uri="{FF2B5EF4-FFF2-40B4-BE49-F238E27FC236}">
                <a16:creationId xmlns:a16="http://schemas.microsoft.com/office/drawing/2014/main" id="{08A39315-EA8E-4D33-A5A9-22CA248273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1559097"/>
            <a:ext cx="3379821" cy="4038600"/>
          </a:xfrm>
          <a:prstGeom prst="rect">
            <a:avLst/>
          </a:prstGeom>
          <a:effectLst>
            <a:outerShdw blurRad="63500" sx="102000" sy="102000" algn="ctr" rotWithShape="0">
              <a:prstClr val="black">
                <a:alpha val="40000"/>
              </a:prstClr>
            </a:outerShdw>
          </a:effectLst>
        </p:spPr>
      </p:pic>
      <p:sp>
        <p:nvSpPr>
          <p:cNvPr id="9" name="楕円 8">
            <a:extLst>
              <a:ext uri="{FF2B5EF4-FFF2-40B4-BE49-F238E27FC236}">
                <a16:creationId xmlns:a16="http://schemas.microsoft.com/office/drawing/2014/main" id="{481CB99D-890B-4634-A3BA-A5FFAE4AF038}"/>
              </a:ext>
            </a:extLst>
          </p:cNvPr>
          <p:cNvSpPr/>
          <p:nvPr/>
        </p:nvSpPr>
        <p:spPr bwMode="auto">
          <a:xfrm>
            <a:off x="914400" y="2667000"/>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6" name="楕円 5">
            <a:extLst>
              <a:ext uri="{FF2B5EF4-FFF2-40B4-BE49-F238E27FC236}">
                <a16:creationId xmlns:a16="http://schemas.microsoft.com/office/drawing/2014/main" id="{E3DAA4C7-E86D-4D4E-B3D6-6D56B06B02E6}"/>
              </a:ext>
            </a:extLst>
          </p:cNvPr>
          <p:cNvSpPr/>
          <p:nvPr/>
        </p:nvSpPr>
        <p:spPr bwMode="auto">
          <a:xfrm>
            <a:off x="3814652" y="2400300"/>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400286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コンピューターのスクリーンショット&#10;&#10;自動的に生成された説明">
            <a:extLst>
              <a:ext uri="{FF2B5EF4-FFF2-40B4-BE49-F238E27FC236}">
                <a16:creationId xmlns:a16="http://schemas.microsoft.com/office/drawing/2014/main" id="{C19DD0ED-9651-4A72-BE6E-C935D153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0409"/>
            <a:ext cx="5486400" cy="5725782"/>
          </a:xfrm>
          <a:prstGeom prst="rect">
            <a:avLst/>
          </a:prstGeom>
        </p:spPr>
      </p:pic>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8067896" cy="1077218"/>
          </a:xfrm>
          <a:prstGeom prst="rect">
            <a:avLst/>
          </a:prstGeom>
          <a:solidFill>
            <a:schemeClr val="bg1"/>
          </a:solidFill>
          <a:ln>
            <a:solidFill>
              <a:schemeClr val="accent1"/>
            </a:solidFill>
          </a:ln>
        </p:spPr>
        <p:txBody>
          <a:bodyPr wrap="square" rtlCol="0">
            <a:spAutoFit/>
          </a:bodyPr>
          <a:lstStyle/>
          <a:p>
            <a:r>
              <a:rPr kumimoji="1" lang="ja-JP" altLang="en-US" sz="3200" b="1" dirty="0">
                <a:solidFill>
                  <a:srgbClr val="002060"/>
                </a:solidFill>
                <a:latin typeface="+mn-ea"/>
              </a:rPr>
              <a:t>①会員動静入力（入退会）</a:t>
            </a:r>
            <a:endParaRPr kumimoji="1" lang="en-US" altLang="ja-JP" sz="3200" b="1" dirty="0">
              <a:solidFill>
                <a:srgbClr val="002060"/>
              </a:solidFill>
              <a:latin typeface="+mn-ea"/>
            </a:endParaRPr>
          </a:p>
          <a:p>
            <a:r>
              <a:rPr kumimoji="1" lang="ja-JP" altLang="en-US" sz="3200" b="1" dirty="0">
                <a:solidFill>
                  <a:srgbClr val="002060"/>
                </a:solidFill>
                <a:latin typeface="+mn-ea"/>
              </a:rPr>
              <a:t>（</a:t>
            </a:r>
            <a:r>
              <a:rPr kumimoji="1" lang="en-US" altLang="ja-JP" sz="3200" b="1" dirty="0">
                <a:solidFill>
                  <a:srgbClr val="002060"/>
                </a:solidFill>
                <a:latin typeface="+mn-ea"/>
              </a:rPr>
              <a:t>MyLCI</a:t>
            </a:r>
            <a:r>
              <a:rPr kumimoji="1" lang="ja-JP" altLang="en-US" sz="3200" b="1" dirty="0">
                <a:solidFill>
                  <a:srgbClr val="002060"/>
                </a:solidFill>
                <a:latin typeface="+mn-ea"/>
              </a:rPr>
              <a:t>での会員報告画面：会員登録）</a:t>
            </a:r>
            <a:endParaRPr kumimoji="1" lang="ja-JP" altLang="en-US" sz="3000" dirty="0"/>
          </a:p>
        </p:txBody>
      </p:sp>
      <p:sp>
        <p:nvSpPr>
          <p:cNvPr id="6" name="楕円 5">
            <a:extLst>
              <a:ext uri="{FF2B5EF4-FFF2-40B4-BE49-F238E27FC236}">
                <a16:creationId xmlns:a16="http://schemas.microsoft.com/office/drawing/2014/main" id="{E3DAA4C7-E86D-4D4E-B3D6-6D56B06B02E6}"/>
              </a:ext>
            </a:extLst>
          </p:cNvPr>
          <p:cNvSpPr/>
          <p:nvPr/>
        </p:nvSpPr>
        <p:spPr bwMode="auto">
          <a:xfrm>
            <a:off x="685800" y="1409336"/>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9" name="図 8" descr="スクリーンショットの画面&#10;&#10;自動的に生成された説明">
            <a:extLst>
              <a:ext uri="{FF2B5EF4-FFF2-40B4-BE49-F238E27FC236}">
                <a16:creationId xmlns:a16="http://schemas.microsoft.com/office/drawing/2014/main" id="{AFD022E0-919C-4F1D-9CA3-B8B40B921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356" y="1886896"/>
            <a:ext cx="4991100" cy="4145150"/>
          </a:xfrm>
          <a:prstGeom prst="rect">
            <a:avLst/>
          </a:prstGeom>
          <a:ln w="22225">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007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画面&#10;&#10;自動的に生成された説明">
            <a:extLst>
              <a:ext uri="{FF2B5EF4-FFF2-40B4-BE49-F238E27FC236}">
                <a16:creationId xmlns:a16="http://schemas.microsoft.com/office/drawing/2014/main" id="{D705BDF3-F392-48D2-BBC1-C53F24471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1"/>
            <a:ext cx="3513908" cy="5715000"/>
          </a:xfrm>
          <a:prstGeom prst="rect">
            <a:avLst/>
          </a:prstGeom>
        </p:spPr>
      </p:pic>
      <p:sp>
        <p:nvSpPr>
          <p:cNvPr id="7" name="テキスト ボックス 6">
            <a:extLst>
              <a:ext uri="{FF2B5EF4-FFF2-40B4-BE49-F238E27FC236}">
                <a16:creationId xmlns:a16="http://schemas.microsoft.com/office/drawing/2014/main" id="{B0D3B857-1264-482A-9BB1-B723514ABC05}"/>
              </a:ext>
            </a:extLst>
          </p:cNvPr>
          <p:cNvSpPr txBox="1"/>
          <p:nvPr/>
        </p:nvSpPr>
        <p:spPr>
          <a:xfrm>
            <a:off x="5105400" y="1066800"/>
            <a:ext cx="3352800" cy="2862322"/>
          </a:xfrm>
          <a:prstGeom prst="rect">
            <a:avLst/>
          </a:prstGeom>
          <a:noFill/>
        </p:spPr>
        <p:txBody>
          <a:bodyPr wrap="square" rtlCol="0">
            <a:spAutoFit/>
          </a:bodyPr>
          <a:lstStyle/>
          <a:p>
            <a:r>
              <a:rPr kumimoji="1" lang="ja-JP" altLang="en-US" sz="3000" dirty="0">
                <a:solidFill>
                  <a:srgbClr val="002060"/>
                </a:solidFill>
              </a:rPr>
              <a:t>入会登録詳細画面</a:t>
            </a:r>
            <a:endParaRPr kumimoji="1" lang="en-US" altLang="ja-JP" sz="3000" dirty="0">
              <a:solidFill>
                <a:srgbClr val="002060"/>
              </a:solidFill>
            </a:endParaRPr>
          </a:p>
          <a:p>
            <a:endParaRPr kumimoji="1" lang="en-US" altLang="ja-JP" sz="3000" dirty="0">
              <a:solidFill>
                <a:srgbClr val="002060"/>
              </a:solidFill>
            </a:endParaRPr>
          </a:p>
          <a:p>
            <a:r>
              <a:rPr kumimoji="1" lang="ja-JP" altLang="en-US" sz="3000" dirty="0">
                <a:solidFill>
                  <a:srgbClr val="002060"/>
                </a:solidFill>
              </a:rPr>
              <a:t>生年月日の入力はカレンダーから選択する形式になっています</a:t>
            </a:r>
            <a:endParaRPr kumimoji="1" lang="en-US" altLang="ja-JP" sz="3000" dirty="0">
              <a:solidFill>
                <a:srgbClr val="002060"/>
              </a:solidFill>
            </a:endParaRPr>
          </a:p>
        </p:txBody>
      </p:sp>
      <p:sp>
        <p:nvSpPr>
          <p:cNvPr id="2" name="四角形: 角を丸くする 1">
            <a:extLst>
              <a:ext uri="{FF2B5EF4-FFF2-40B4-BE49-F238E27FC236}">
                <a16:creationId xmlns:a16="http://schemas.microsoft.com/office/drawing/2014/main" id="{8D4575E5-6CA2-487E-BF80-8D76882967B2}"/>
              </a:ext>
            </a:extLst>
          </p:cNvPr>
          <p:cNvSpPr/>
          <p:nvPr/>
        </p:nvSpPr>
        <p:spPr bwMode="auto">
          <a:xfrm>
            <a:off x="2209800" y="1219200"/>
            <a:ext cx="549298" cy="76200"/>
          </a:xfrm>
          <a:prstGeom prst="roundRect">
            <a:avLst/>
          </a:prstGeom>
          <a:blipFill dpi="0" rotWithShape="1">
            <a:blip r:embed="rId4">
              <a:alphaModFix amt="59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5" name="四角形: 角を丸くする 4">
            <a:extLst>
              <a:ext uri="{FF2B5EF4-FFF2-40B4-BE49-F238E27FC236}">
                <a16:creationId xmlns:a16="http://schemas.microsoft.com/office/drawing/2014/main" id="{2CAA1078-F31E-4523-A533-5CD6C1056CDC}"/>
              </a:ext>
            </a:extLst>
          </p:cNvPr>
          <p:cNvSpPr/>
          <p:nvPr/>
        </p:nvSpPr>
        <p:spPr bwMode="auto">
          <a:xfrm>
            <a:off x="2193902" y="1752600"/>
            <a:ext cx="549298" cy="76200"/>
          </a:xfrm>
          <a:prstGeom prst="roundRect">
            <a:avLst/>
          </a:prstGeom>
          <a:blipFill dpi="0" rotWithShape="1">
            <a:blip r:embed="rId4">
              <a:alphaModFix amt="59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58321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コンピューターのスクリーンショット&#10;&#10;自動的に生成された説明">
            <a:extLst>
              <a:ext uri="{FF2B5EF4-FFF2-40B4-BE49-F238E27FC236}">
                <a16:creationId xmlns:a16="http://schemas.microsoft.com/office/drawing/2014/main" id="{E281659A-3B74-4409-96BF-F1DD2B28A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3" y="275142"/>
            <a:ext cx="5638800" cy="5820941"/>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B0D3B857-1264-482A-9BB1-B723514ABC05}"/>
              </a:ext>
            </a:extLst>
          </p:cNvPr>
          <p:cNvSpPr txBox="1"/>
          <p:nvPr/>
        </p:nvSpPr>
        <p:spPr>
          <a:xfrm>
            <a:off x="5029200" y="280458"/>
            <a:ext cx="3352800" cy="553998"/>
          </a:xfrm>
          <a:prstGeom prst="rect">
            <a:avLst/>
          </a:prstGeom>
          <a:solidFill>
            <a:schemeClr val="bg1"/>
          </a:solidFill>
          <a:ln w="31750">
            <a:solidFill>
              <a:srgbClr val="00B0F0"/>
            </a:solidFill>
          </a:ln>
        </p:spPr>
        <p:txBody>
          <a:bodyPr wrap="square" rtlCol="0">
            <a:spAutoFit/>
          </a:bodyPr>
          <a:lstStyle/>
          <a:p>
            <a:r>
              <a:rPr kumimoji="1" lang="ja-JP" altLang="en-US" sz="3000" dirty="0">
                <a:solidFill>
                  <a:srgbClr val="002060"/>
                </a:solidFill>
              </a:rPr>
              <a:t>入会登録詳細画面</a:t>
            </a:r>
            <a:endParaRPr kumimoji="1" lang="en-US" altLang="ja-JP" sz="3000" dirty="0">
              <a:solidFill>
                <a:srgbClr val="002060"/>
              </a:solidFill>
            </a:endParaRPr>
          </a:p>
        </p:txBody>
      </p:sp>
      <p:cxnSp>
        <p:nvCxnSpPr>
          <p:cNvPr id="10" name="直線矢印コネクタ 9">
            <a:extLst>
              <a:ext uri="{FF2B5EF4-FFF2-40B4-BE49-F238E27FC236}">
                <a16:creationId xmlns:a16="http://schemas.microsoft.com/office/drawing/2014/main" id="{407EA47D-8D42-4703-B89A-96CCF1CD2EF6}"/>
              </a:ext>
            </a:extLst>
          </p:cNvPr>
          <p:cNvCxnSpPr>
            <a:cxnSpLocks/>
          </p:cNvCxnSpPr>
          <p:nvPr/>
        </p:nvCxnSpPr>
        <p:spPr bwMode="auto">
          <a:xfrm flipH="1">
            <a:off x="3200400" y="3185612"/>
            <a:ext cx="2438400" cy="956696"/>
          </a:xfrm>
          <a:prstGeom prst="straightConnector1">
            <a:avLst/>
          </a:prstGeom>
          <a:solidFill>
            <a:srgbClr val="FFFFFF"/>
          </a:solidFill>
          <a:ln w="101600" cap="flat" cmpd="sng" algn="ctr">
            <a:solidFill>
              <a:srgbClr val="FF0000"/>
            </a:solidFill>
            <a:prstDash val="solid"/>
            <a:round/>
            <a:headEnd type="none" w="med" len="med"/>
            <a:tailEnd type="triangle"/>
          </a:ln>
          <a:effectLst/>
        </p:spPr>
      </p:cxnSp>
      <p:sp>
        <p:nvSpPr>
          <p:cNvPr id="6" name="テキスト ボックス 5">
            <a:extLst>
              <a:ext uri="{FF2B5EF4-FFF2-40B4-BE49-F238E27FC236}">
                <a16:creationId xmlns:a16="http://schemas.microsoft.com/office/drawing/2014/main" id="{26B2CFA8-D3CB-44DA-82BA-C8FEE5E3459D}"/>
              </a:ext>
            </a:extLst>
          </p:cNvPr>
          <p:cNvSpPr txBox="1"/>
          <p:nvPr/>
        </p:nvSpPr>
        <p:spPr>
          <a:xfrm>
            <a:off x="5771148" y="1676400"/>
            <a:ext cx="3144252" cy="1938992"/>
          </a:xfrm>
          <a:prstGeom prst="rect">
            <a:avLst/>
          </a:prstGeom>
          <a:solidFill>
            <a:schemeClr val="bg1"/>
          </a:solidFill>
          <a:ln w="22225">
            <a:solidFill>
              <a:srgbClr val="002060"/>
            </a:solidFill>
          </a:ln>
        </p:spPr>
        <p:txBody>
          <a:bodyPr wrap="square" rtlCol="0">
            <a:spAutoFit/>
          </a:bodyPr>
          <a:lstStyle/>
          <a:p>
            <a:r>
              <a:rPr kumimoji="1" lang="ja-JP" altLang="en-US" sz="3000" dirty="0">
                <a:solidFill>
                  <a:srgbClr val="002060"/>
                </a:solidFill>
              </a:rPr>
              <a:t>日本語表示欄は、国名で</a:t>
            </a:r>
            <a:r>
              <a:rPr kumimoji="1" lang="en-US" altLang="ja-JP" sz="3000" dirty="0">
                <a:solidFill>
                  <a:srgbClr val="002060"/>
                </a:solidFill>
              </a:rPr>
              <a:t>JAPAN</a:t>
            </a:r>
            <a:r>
              <a:rPr kumimoji="1" lang="ja-JP" altLang="en-US" sz="3000" dirty="0">
                <a:solidFill>
                  <a:srgbClr val="002060"/>
                </a:solidFill>
              </a:rPr>
              <a:t>を選択すると表示されます。</a:t>
            </a:r>
          </a:p>
        </p:txBody>
      </p:sp>
      <p:sp>
        <p:nvSpPr>
          <p:cNvPr id="14" name="楕円 13">
            <a:extLst>
              <a:ext uri="{FF2B5EF4-FFF2-40B4-BE49-F238E27FC236}">
                <a16:creationId xmlns:a16="http://schemas.microsoft.com/office/drawing/2014/main" id="{F84031F9-3926-4F8D-A0D4-038D5CB23864}"/>
              </a:ext>
            </a:extLst>
          </p:cNvPr>
          <p:cNvSpPr/>
          <p:nvPr/>
        </p:nvSpPr>
        <p:spPr bwMode="auto">
          <a:xfrm>
            <a:off x="3713747" y="3962401"/>
            <a:ext cx="2534653" cy="2133682"/>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10966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44BFA48-37E9-4889-BBE1-067CD84F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6" y="843677"/>
            <a:ext cx="4416192" cy="5170647"/>
          </a:xfrm>
          <a:prstGeom prst="rect">
            <a:avLst/>
          </a:prstGeom>
        </p:spPr>
      </p:pic>
      <p:sp>
        <p:nvSpPr>
          <p:cNvPr id="7" name="テキスト ボックス 6">
            <a:extLst>
              <a:ext uri="{FF2B5EF4-FFF2-40B4-BE49-F238E27FC236}">
                <a16:creationId xmlns:a16="http://schemas.microsoft.com/office/drawing/2014/main" id="{C294A380-2814-4511-BE90-9C521F499D00}"/>
              </a:ext>
            </a:extLst>
          </p:cNvPr>
          <p:cNvSpPr txBox="1"/>
          <p:nvPr/>
        </p:nvSpPr>
        <p:spPr>
          <a:xfrm>
            <a:off x="744696" y="214098"/>
            <a:ext cx="4386943" cy="584775"/>
          </a:xfrm>
          <a:prstGeom prst="rect">
            <a:avLst/>
          </a:prstGeom>
          <a:solidFill>
            <a:schemeClr val="bg1"/>
          </a:solidFill>
          <a:ln w="19050">
            <a:noFill/>
          </a:ln>
        </p:spPr>
        <p:txBody>
          <a:bodyPr wrap="square" rtlCol="0">
            <a:spAutoFit/>
          </a:bodyPr>
          <a:lstStyle/>
          <a:p>
            <a:r>
              <a:rPr kumimoji="1" lang="ja-JP" altLang="en-US" sz="3200" b="1" dirty="0">
                <a:solidFill>
                  <a:srgbClr val="002060"/>
                </a:solidFill>
              </a:rPr>
              <a:t>日本語表記について</a:t>
            </a:r>
          </a:p>
        </p:txBody>
      </p:sp>
      <p:sp>
        <p:nvSpPr>
          <p:cNvPr id="6" name="楕円 5">
            <a:extLst>
              <a:ext uri="{FF2B5EF4-FFF2-40B4-BE49-F238E27FC236}">
                <a16:creationId xmlns:a16="http://schemas.microsoft.com/office/drawing/2014/main" id="{E3DAA4C7-E86D-4D4E-B3D6-6D56B06B02E6}"/>
              </a:ext>
            </a:extLst>
          </p:cNvPr>
          <p:cNvSpPr/>
          <p:nvPr/>
        </p:nvSpPr>
        <p:spPr bwMode="auto">
          <a:xfrm>
            <a:off x="3123496" y="1330442"/>
            <a:ext cx="1660073" cy="990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8" name="楕円 7">
            <a:extLst>
              <a:ext uri="{FF2B5EF4-FFF2-40B4-BE49-F238E27FC236}">
                <a16:creationId xmlns:a16="http://schemas.microsoft.com/office/drawing/2014/main" id="{4645B2E7-1D2A-46E4-8E55-40F7090A03E6}"/>
              </a:ext>
            </a:extLst>
          </p:cNvPr>
          <p:cNvSpPr/>
          <p:nvPr/>
        </p:nvSpPr>
        <p:spPr bwMode="auto">
          <a:xfrm>
            <a:off x="2820483" y="4033124"/>
            <a:ext cx="1886885" cy="1981199"/>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9" name="テキスト ボックス 8">
            <a:extLst>
              <a:ext uri="{FF2B5EF4-FFF2-40B4-BE49-F238E27FC236}">
                <a16:creationId xmlns:a16="http://schemas.microsoft.com/office/drawing/2014/main" id="{551CDA67-B32B-4872-92DA-96E74D871A90}"/>
              </a:ext>
            </a:extLst>
          </p:cNvPr>
          <p:cNvSpPr txBox="1"/>
          <p:nvPr/>
        </p:nvSpPr>
        <p:spPr>
          <a:xfrm>
            <a:off x="5181600" y="350825"/>
            <a:ext cx="3630167" cy="4708981"/>
          </a:xfrm>
          <a:prstGeom prst="rect">
            <a:avLst/>
          </a:prstGeom>
          <a:solidFill>
            <a:schemeClr val="bg1"/>
          </a:solidFill>
          <a:ln>
            <a:solidFill>
              <a:srgbClr val="0070C0"/>
            </a:solidFill>
          </a:ln>
        </p:spPr>
        <p:txBody>
          <a:bodyPr wrap="square" rtlCol="0">
            <a:spAutoFit/>
          </a:bodyPr>
          <a:lstStyle/>
          <a:p>
            <a:r>
              <a:rPr kumimoji="1" lang="ja-JP" altLang="en-US" sz="3000" dirty="0">
                <a:solidFill>
                  <a:srgbClr val="002060"/>
                </a:solidFill>
              </a:rPr>
              <a:t>日本語欄は初期画面では空欄の状態ですが、今後は国際本部も日本語データを郵送物等に活用していく予定です。</a:t>
            </a:r>
            <a:endParaRPr kumimoji="1" lang="en-US" altLang="ja-JP" sz="3000" dirty="0">
              <a:solidFill>
                <a:srgbClr val="002060"/>
              </a:solidFill>
            </a:endParaRPr>
          </a:p>
          <a:p>
            <a:r>
              <a:rPr kumimoji="1" lang="ja-JP" altLang="en-US" sz="3000" dirty="0">
                <a:solidFill>
                  <a:srgbClr val="002060"/>
                </a:solidFill>
              </a:rPr>
              <a:t>新入会員だけでなく既存会員の日本語データは積極的に入力して下さい</a:t>
            </a:r>
            <a:endParaRPr kumimoji="1" lang="en-US" altLang="ja-JP" sz="3000" dirty="0">
              <a:solidFill>
                <a:srgbClr val="002060"/>
              </a:solidFill>
            </a:endParaRPr>
          </a:p>
        </p:txBody>
      </p:sp>
      <p:sp>
        <p:nvSpPr>
          <p:cNvPr id="10" name="四角形: 角を丸くする 9">
            <a:extLst>
              <a:ext uri="{FF2B5EF4-FFF2-40B4-BE49-F238E27FC236}">
                <a16:creationId xmlns:a16="http://schemas.microsoft.com/office/drawing/2014/main" id="{AD9536E3-F3D3-4A40-851E-C238D1C51138}"/>
              </a:ext>
            </a:extLst>
          </p:cNvPr>
          <p:cNvSpPr/>
          <p:nvPr/>
        </p:nvSpPr>
        <p:spPr bwMode="auto">
          <a:xfrm>
            <a:off x="3352800" y="1673342"/>
            <a:ext cx="533400" cy="79258"/>
          </a:xfrm>
          <a:prstGeom prst="roundRect">
            <a:avLst/>
          </a:prstGeom>
          <a:blipFill dpi="0" rotWithShape="1">
            <a:blip r:embed="rId4">
              <a:alphaModFix amt="59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1" name="四角形: 角を丸くする 10">
            <a:extLst>
              <a:ext uri="{FF2B5EF4-FFF2-40B4-BE49-F238E27FC236}">
                <a16:creationId xmlns:a16="http://schemas.microsoft.com/office/drawing/2014/main" id="{B06F3CEA-86DB-4469-8223-2A04C009D9B0}"/>
              </a:ext>
            </a:extLst>
          </p:cNvPr>
          <p:cNvSpPr/>
          <p:nvPr/>
        </p:nvSpPr>
        <p:spPr bwMode="auto">
          <a:xfrm>
            <a:off x="3368698" y="1860985"/>
            <a:ext cx="517502" cy="79258"/>
          </a:xfrm>
          <a:prstGeom prst="roundRect">
            <a:avLst/>
          </a:prstGeom>
          <a:blipFill dpi="0" rotWithShape="1">
            <a:blip r:embed="rId4">
              <a:alphaModFix amt="59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2" name="四角形: 角を丸くする 11">
            <a:extLst>
              <a:ext uri="{FF2B5EF4-FFF2-40B4-BE49-F238E27FC236}">
                <a16:creationId xmlns:a16="http://schemas.microsoft.com/office/drawing/2014/main" id="{A305C8AA-8FA2-4A0B-815A-4E671CE43B5E}"/>
              </a:ext>
            </a:extLst>
          </p:cNvPr>
          <p:cNvSpPr/>
          <p:nvPr/>
        </p:nvSpPr>
        <p:spPr bwMode="auto">
          <a:xfrm>
            <a:off x="1066800" y="1447800"/>
            <a:ext cx="228600" cy="76200"/>
          </a:xfrm>
          <a:prstGeom prst="roundRect">
            <a:avLst/>
          </a:prstGeom>
          <a:blipFill dpi="0" rotWithShape="1">
            <a:blip r:embed="rId4">
              <a:alphaModFix amt="59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55422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ピューターのスクリーンショット&#10;&#10;自動的に生成された説明">
            <a:extLst>
              <a:ext uri="{FF2B5EF4-FFF2-40B4-BE49-F238E27FC236}">
                <a16:creationId xmlns:a16="http://schemas.microsoft.com/office/drawing/2014/main" id="{413B8663-F34D-499C-B741-D5AEAEFAB0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tretch>
            <a:fillRect/>
          </a:stretch>
        </p:blipFill>
        <p:spPr>
          <a:xfrm>
            <a:off x="388717" y="1143000"/>
            <a:ext cx="4527069" cy="4724594"/>
          </a:xfrm>
          <a:prstGeom prst="rect">
            <a:avLst/>
          </a:prstGeom>
        </p:spPr>
      </p:pic>
      <p:sp>
        <p:nvSpPr>
          <p:cNvPr id="8" name="テキスト ボックス 7">
            <a:extLst>
              <a:ext uri="{FF2B5EF4-FFF2-40B4-BE49-F238E27FC236}">
                <a16:creationId xmlns:a16="http://schemas.microsoft.com/office/drawing/2014/main" id="{36862D1F-3F56-4993-93A0-74E372AF6131}"/>
              </a:ext>
            </a:extLst>
          </p:cNvPr>
          <p:cNvSpPr txBox="1"/>
          <p:nvPr/>
        </p:nvSpPr>
        <p:spPr>
          <a:xfrm>
            <a:off x="457200" y="402101"/>
            <a:ext cx="8144096" cy="584775"/>
          </a:xfrm>
          <a:prstGeom prst="rect">
            <a:avLst/>
          </a:prstGeom>
          <a:solidFill>
            <a:schemeClr val="bg1"/>
          </a:solidFill>
          <a:ln>
            <a:noFill/>
          </a:ln>
        </p:spPr>
        <p:txBody>
          <a:bodyPr wrap="square" rtlCol="0">
            <a:spAutoFit/>
          </a:bodyPr>
          <a:lstStyle/>
          <a:p>
            <a:r>
              <a:rPr kumimoji="1" lang="ja-JP" altLang="en-US" sz="3200" b="1" dirty="0">
                <a:solidFill>
                  <a:srgbClr val="002060"/>
                </a:solidFill>
                <a:latin typeface="+mn-ea"/>
              </a:rPr>
              <a:t>①会員動静入力（会員情報の編集）</a:t>
            </a:r>
            <a:endParaRPr kumimoji="1" lang="ja-JP" altLang="en-US" sz="3000" dirty="0">
              <a:solidFill>
                <a:srgbClr val="002060"/>
              </a:solidFill>
            </a:endParaRPr>
          </a:p>
        </p:txBody>
      </p:sp>
      <p:pic>
        <p:nvPicPr>
          <p:cNvPr id="5" name="図 4" descr="スクリーンショットの画面&#10;&#10;自動的に生成された説明">
            <a:extLst>
              <a:ext uri="{FF2B5EF4-FFF2-40B4-BE49-F238E27FC236}">
                <a16:creationId xmlns:a16="http://schemas.microsoft.com/office/drawing/2014/main" id="{1C49F50C-DD8A-4794-9995-C1F693939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894" y="2220218"/>
            <a:ext cx="3872247" cy="3124200"/>
          </a:xfrm>
          <a:prstGeom prst="rect">
            <a:avLst/>
          </a:prstGeom>
          <a:effectLst>
            <a:outerShdw blurRad="63500" sx="102000" sy="102000" algn="ctr" rotWithShape="0">
              <a:prstClr val="black">
                <a:alpha val="40000"/>
              </a:prstClr>
            </a:outerShdw>
          </a:effectLst>
        </p:spPr>
      </p:pic>
      <p:cxnSp>
        <p:nvCxnSpPr>
          <p:cNvPr id="9" name="直線矢印コネクタ 8">
            <a:extLst>
              <a:ext uri="{FF2B5EF4-FFF2-40B4-BE49-F238E27FC236}">
                <a16:creationId xmlns:a16="http://schemas.microsoft.com/office/drawing/2014/main" id="{47D22BE6-4B8E-4AB7-AD4D-2994047B7E37}"/>
              </a:ext>
            </a:extLst>
          </p:cNvPr>
          <p:cNvCxnSpPr>
            <a:cxnSpLocks/>
          </p:cNvCxnSpPr>
          <p:nvPr/>
        </p:nvCxnSpPr>
        <p:spPr bwMode="auto">
          <a:xfrm flipH="1" flipV="1">
            <a:off x="4562918" y="3047999"/>
            <a:ext cx="1261953" cy="381001"/>
          </a:xfrm>
          <a:prstGeom prst="straightConnector1">
            <a:avLst/>
          </a:prstGeom>
          <a:solidFill>
            <a:srgbClr val="FFFFFF"/>
          </a:solidFill>
          <a:ln w="698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20189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44BFA48-37E9-4889-BBE1-067CD84F798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
                    </a14:imgEffect>
                  </a14:imgLayer>
                </a14:imgProps>
              </a:ext>
              <a:ext uri="{28A0092B-C50C-407E-A947-70E740481C1C}">
                <a14:useLocalDpi xmlns:a14="http://schemas.microsoft.com/office/drawing/2010/main" val="0"/>
              </a:ext>
            </a:extLst>
          </a:blip>
          <a:stretch>
            <a:fillRect/>
          </a:stretch>
        </p:blipFill>
        <p:spPr>
          <a:xfrm>
            <a:off x="381000" y="228600"/>
            <a:ext cx="4620792" cy="5410200"/>
          </a:xfrm>
          <a:prstGeom prst="rect">
            <a:avLst/>
          </a:prstGeom>
        </p:spPr>
      </p:pic>
      <p:pic>
        <p:nvPicPr>
          <p:cNvPr id="5" name="図 4" descr="スクリーンショットの画面&#10;&#10;自動的に生成された説明">
            <a:extLst>
              <a:ext uri="{FF2B5EF4-FFF2-40B4-BE49-F238E27FC236}">
                <a16:creationId xmlns:a16="http://schemas.microsoft.com/office/drawing/2014/main" id="{3E745F5A-107B-42A6-BBEA-67B1911C5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2091066"/>
            <a:ext cx="3395330" cy="3999802"/>
          </a:xfrm>
          <a:prstGeom prst="rect">
            <a:avLst/>
          </a:prstGeom>
          <a:effectLst>
            <a:outerShdw blurRad="63500" sx="102000" sy="102000" algn="ctr" rotWithShape="0">
              <a:prstClr val="black">
                <a:alpha val="40000"/>
              </a:prstClr>
            </a:outerShdw>
          </a:effectLst>
        </p:spPr>
      </p:pic>
      <p:sp>
        <p:nvSpPr>
          <p:cNvPr id="7" name="テキスト ボックス 6">
            <a:extLst>
              <a:ext uri="{FF2B5EF4-FFF2-40B4-BE49-F238E27FC236}">
                <a16:creationId xmlns:a16="http://schemas.microsoft.com/office/drawing/2014/main" id="{C294A380-2814-4511-BE90-9C521F499D00}"/>
              </a:ext>
            </a:extLst>
          </p:cNvPr>
          <p:cNvSpPr txBox="1"/>
          <p:nvPr/>
        </p:nvSpPr>
        <p:spPr>
          <a:xfrm>
            <a:off x="3962400" y="219718"/>
            <a:ext cx="4423272" cy="2031325"/>
          </a:xfrm>
          <a:prstGeom prst="rect">
            <a:avLst/>
          </a:prstGeom>
          <a:solidFill>
            <a:schemeClr val="bg1"/>
          </a:solidFill>
          <a:ln w="19050">
            <a:solidFill>
              <a:srgbClr val="0070C0"/>
            </a:solidFill>
          </a:ln>
        </p:spPr>
        <p:txBody>
          <a:bodyPr wrap="square" rtlCol="0">
            <a:spAutoFit/>
          </a:bodyPr>
          <a:lstStyle/>
          <a:p>
            <a:r>
              <a:rPr kumimoji="1" lang="ja-JP" altLang="en-US" sz="3000" dirty="0">
                <a:solidFill>
                  <a:srgbClr val="002060"/>
                </a:solidFill>
              </a:rPr>
              <a:t>会員情報の編集画面</a:t>
            </a:r>
            <a:endParaRPr kumimoji="1" lang="en-US" altLang="ja-JP" sz="3000" dirty="0">
              <a:solidFill>
                <a:srgbClr val="002060"/>
              </a:solidFill>
            </a:endParaRPr>
          </a:p>
          <a:p>
            <a:r>
              <a:rPr kumimoji="1" lang="ja-JP" altLang="en-US" sz="2400" dirty="0">
                <a:solidFill>
                  <a:srgbClr val="002060"/>
                </a:solidFill>
              </a:rPr>
              <a:t>注：住所欄に都道府県選択欄が追加されていますので、市町村欄に記載されている内容の変更が必要かご確認下さい</a:t>
            </a:r>
          </a:p>
        </p:txBody>
      </p:sp>
      <p:cxnSp>
        <p:nvCxnSpPr>
          <p:cNvPr id="8" name="直線矢印コネクタ 7">
            <a:extLst>
              <a:ext uri="{FF2B5EF4-FFF2-40B4-BE49-F238E27FC236}">
                <a16:creationId xmlns:a16="http://schemas.microsoft.com/office/drawing/2014/main" id="{CF2B1F14-7858-4D4F-BE0D-56E9D934EF7E}"/>
              </a:ext>
            </a:extLst>
          </p:cNvPr>
          <p:cNvCxnSpPr>
            <a:cxnSpLocks/>
          </p:cNvCxnSpPr>
          <p:nvPr/>
        </p:nvCxnSpPr>
        <p:spPr bwMode="auto">
          <a:xfrm flipH="1">
            <a:off x="2516436" y="4267200"/>
            <a:ext cx="1141164" cy="304800"/>
          </a:xfrm>
          <a:prstGeom prst="straightConnector1">
            <a:avLst/>
          </a:prstGeom>
          <a:solidFill>
            <a:srgbClr val="FFFFFF"/>
          </a:solidFill>
          <a:ln w="698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6314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ピューターのスクリーンショット&#10;&#10;自動的に生成された説明">
            <a:extLst>
              <a:ext uri="{FF2B5EF4-FFF2-40B4-BE49-F238E27FC236}">
                <a16:creationId xmlns:a16="http://schemas.microsoft.com/office/drawing/2014/main" id="{F572B962-C6C9-4490-9F2E-6197347052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tretch>
            <a:fillRect/>
          </a:stretch>
        </p:blipFill>
        <p:spPr>
          <a:xfrm>
            <a:off x="838200" y="457200"/>
            <a:ext cx="5275559" cy="5505742"/>
          </a:xfrm>
          <a:prstGeom prst="rect">
            <a:avLst/>
          </a:prstGeom>
        </p:spPr>
      </p:pic>
      <p:sp>
        <p:nvSpPr>
          <p:cNvPr id="6" name="楕円 5">
            <a:extLst>
              <a:ext uri="{FF2B5EF4-FFF2-40B4-BE49-F238E27FC236}">
                <a16:creationId xmlns:a16="http://schemas.microsoft.com/office/drawing/2014/main" id="{E3DAA4C7-E86D-4D4E-B3D6-6D56B06B02E6}"/>
              </a:ext>
            </a:extLst>
          </p:cNvPr>
          <p:cNvSpPr/>
          <p:nvPr/>
        </p:nvSpPr>
        <p:spPr bwMode="auto">
          <a:xfrm>
            <a:off x="1392732" y="1524000"/>
            <a:ext cx="1115420" cy="524738"/>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8144096" cy="584775"/>
          </a:xfrm>
          <a:prstGeom prst="rect">
            <a:avLst/>
          </a:prstGeom>
          <a:solidFill>
            <a:schemeClr val="bg1"/>
          </a:solidFill>
          <a:ln>
            <a:noFill/>
          </a:ln>
        </p:spPr>
        <p:txBody>
          <a:bodyPr wrap="square" rtlCol="0">
            <a:spAutoFit/>
          </a:bodyPr>
          <a:lstStyle/>
          <a:p>
            <a:r>
              <a:rPr kumimoji="1" lang="ja-JP" altLang="en-US" sz="3200" b="1" dirty="0">
                <a:solidFill>
                  <a:srgbClr val="002060"/>
                </a:solidFill>
                <a:latin typeface="+mn-ea"/>
              </a:rPr>
              <a:t>①会員動静入力（入退会なし）</a:t>
            </a:r>
            <a:endParaRPr kumimoji="1" lang="ja-JP" altLang="en-US" sz="3000" dirty="0"/>
          </a:p>
        </p:txBody>
      </p:sp>
      <p:pic>
        <p:nvPicPr>
          <p:cNvPr id="4" name="図 3" descr="スクリーンショットの画面&#10;&#10;自動的に生成された説明">
            <a:extLst>
              <a:ext uri="{FF2B5EF4-FFF2-40B4-BE49-F238E27FC236}">
                <a16:creationId xmlns:a16="http://schemas.microsoft.com/office/drawing/2014/main" id="{EFC62476-C1E4-42BE-B16A-D0E9C514ECAE}"/>
              </a:ext>
            </a:extLst>
          </p:cNvPr>
          <p:cNvPicPr>
            <a:picLocks noChangeAspect="1"/>
          </p:cNvPicPr>
          <p:nvPr/>
        </p:nvPicPr>
        <p:blipFill rotWithShape="1">
          <a:blip r:embed="rId5">
            <a:extLst>
              <a:ext uri="{28A0092B-C50C-407E-A947-70E740481C1C}">
                <a14:useLocalDpi xmlns:a14="http://schemas.microsoft.com/office/drawing/2010/main" val="0"/>
              </a:ext>
            </a:extLst>
          </a:blip>
          <a:srcRect l="21795" t="1173" r="-21795" b="-1173"/>
          <a:stretch/>
        </p:blipFill>
        <p:spPr>
          <a:xfrm>
            <a:off x="3657600" y="1524000"/>
            <a:ext cx="5193076" cy="38564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45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ピューターのスクリーンショット&#10;&#10;自動的に生成された説明">
            <a:extLst>
              <a:ext uri="{FF2B5EF4-FFF2-40B4-BE49-F238E27FC236}">
                <a16:creationId xmlns:a16="http://schemas.microsoft.com/office/drawing/2014/main" id="{F572B962-C6C9-4490-9F2E-6197347052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val="0"/>
              </a:ext>
            </a:extLst>
          </a:blip>
          <a:stretch>
            <a:fillRect/>
          </a:stretch>
        </p:blipFill>
        <p:spPr>
          <a:xfrm>
            <a:off x="457200" y="560764"/>
            <a:ext cx="5275559" cy="5505742"/>
          </a:xfrm>
          <a:prstGeom prst="rect">
            <a:avLst/>
          </a:prstGeom>
        </p:spPr>
      </p:pic>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8144096" cy="584775"/>
          </a:xfrm>
          <a:prstGeom prst="rect">
            <a:avLst/>
          </a:prstGeom>
          <a:solidFill>
            <a:schemeClr val="bg1"/>
          </a:solidFill>
          <a:ln>
            <a:noFill/>
          </a:ln>
        </p:spPr>
        <p:txBody>
          <a:bodyPr wrap="square" rtlCol="0">
            <a:spAutoFit/>
          </a:bodyPr>
          <a:lstStyle/>
          <a:p>
            <a:r>
              <a:rPr kumimoji="1" lang="ja-JP" altLang="en-US" sz="3200" b="1" dirty="0">
                <a:solidFill>
                  <a:srgbClr val="002060"/>
                </a:solidFill>
                <a:latin typeface="+mn-ea"/>
              </a:rPr>
              <a:t>①会員動静入力（遡っての入退会報告）</a:t>
            </a:r>
            <a:endParaRPr kumimoji="1" lang="ja-JP" altLang="en-US" sz="3000" dirty="0"/>
          </a:p>
        </p:txBody>
      </p:sp>
      <p:pic>
        <p:nvPicPr>
          <p:cNvPr id="3" name="図 2" descr="スクリーンショットの画面&#10;&#10;自動的に生成された説明">
            <a:extLst>
              <a:ext uri="{FF2B5EF4-FFF2-40B4-BE49-F238E27FC236}">
                <a16:creationId xmlns:a16="http://schemas.microsoft.com/office/drawing/2014/main" id="{922532EC-8A2E-4A50-B128-6B03CEA81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450" y="1145539"/>
            <a:ext cx="3663309" cy="3654565"/>
          </a:xfrm>
          <a:prstGeom prst="rect">
            <a:avLst/>
          </a:prstGeom>
          <a:effectLst>
            <a:outerShdw blurRad="50800" dist="38100" dir="2700000" algn="tl" rotWithShape="0">
              <a:prstClr val="black">
                <a:alpha val="40000"/>
              </a:prstClr>
            </a:outerShdw>
          </a:effectLst>
        </p:spPr>
      </p:pic>
      <p:sp>
        <p:nvSpPr>
          <p:cNvPr id="6" name="楕円 5">
            <a:extLst>
              <a:ext uri="{FF2B5EF4-FFF2-40B4-BE49-F238E27FC236}">
                <a16:creationId xmlns:a16="http://schemas.microsoft.com/office/drawing/2014/main" id="{E3DAA4C7-E86D-4D4E-B3D6-6D56B06B02E6}"/>
              </a:ext>
            </a:extLst>
          </p:cNvPr>
          <p:cNvSpPr/>
          <p:nvPr/>
        </p:nvSpPr>
        <p:spPr bwMode="auto">
          <a:xfrm>
            <a:off x="3476633" y="2590800"/>
            <a:ext cx="1115420" cy="10668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9" name="テキスト ボックス 8">
            <a:extLst>
              <a:ext uri="{FF2B5EF4-FFF2-40B4-BE49-F238E27FC236}">
                <a16:creationId xmlns:a16="http://schemas.microsoft.com/office/drawing/2014/main" id="{0F9D8D1D-00D0-41CD-8420-D4B217D42146}"/>
              </a:ext>
            </a:extLst>
          </p:cNvPr>
          <p:cNvSpPr txBox="1"/>
          <p:nvPr/>
        </p:nvSpPr>
        <p:spPr>
          <a:xfrm>
            <a:off x="5181600" y="1065187"/>
            <a:ext cx="3789997" cy="4154984"/>
          </a:xfrm>
          <a:prstGeom prst="rect">
            <a:avLst/>
          </a:prstGeom>
          <a:solidFill>
            <a:schemeClr val="bg1"/>
          </a:solidFill>
          <a:ln w="19050">
            <a:solidFill>
              <a:srgbClr val="0070C0"/>
            </a:solidFill>
          </a:ln>
        </p:spPr>
        <p:txBody>
          <a:bodyPr wrap="square" rtlCol="0">
            <a:spAutoFit/>
          </a:bodyPr>
          <a:lstStyle/>
          <a:p>
            <a:r>
              <a:rPr kumimoji="1" lang="ja-JP" altLang="en-US" sz="2400" dirty="0">
                <a:solidFill>
                  <a:srgbClr val="002060"/>
                </a:solidFill>
              </a:rPr>
              <a:t>入退会は２ヶ月遡って報告が可能ですが、キャビネットで毎月末締めで行っている会員数の集計や、地区会費等の請求業務に大きな支障をきたします。</a:t>
            </a:r>
            <a:endParaRPr kumimoji="1" lang="en-US" altLang="ja-JP" sz="2400" dirty="0">
              <a:solidFill>
                <a:srgbClr val="002060"/>
              </a:solidFill>
            </a:endParaRPr>
          </a:p>
          <a:p>
            <a:r>
              <a:rPr kumimoji="1" lang="ja-JP" altLang="en-US" sz="2400" dirty="0">
                <a:solidFill>
                  <a:srgbClr val="002060"/>
                </a:solidFill>
              </a:rPr>
              <a:t>出来るだけ遡及報告は避けていただき、万一やむを得ず遡及報告を行った場合には</a:t>
            </a:r>
            <a:r>
              <a:rPr kumimoji="1" lang="ja-JP" altLang="en-US" sz="2400" dirty="0">
                <a:solidFill>
                  <a:srgbClr val="FF0000"/>
                </a:solidFill>
              </a:rPr>
              <a:t>必ず地区キャビネットに内容をご報告下さい。</a:t>
            </a:r>
          </a:p>
        </p:txBody>
      </p:sp>
    </p:spTree>
    <p:extLst>
      <p:ext uri="{BB962C8B-B14F-4D97-AF65-F5344CB8AC3E}">
        <p14:creationId xmlns:p14="http://schemas.microsoft.com/office/powerpoint/2010/main" val="5375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685800" y="381000"/>
            <a:ext cx="7696200" cy="4278094"/>
          </a:xfrm>
          <a:prstGeom prst="rect">
            <a:avLst/>
          </a:prstGeom>
          <a:noFill/>
        </p:spPr>
        <p:txBody>
          <a:bodyPr wrap="square" rtlCol="0">
            <a:spAutoFit/>
          </a:bodyPr>
          <a:lstStyle/>
          <a:p>
            <a:r>
              <a:rPr kumimoji="1" lang="ja-JP" altLang="en-US" sz="3200" b="1" dirty="0">
                <a:solidFill>
                  <a:srgbClr val="002060"/>
                </a:solidFill>
                <a:latin typeface="+mn-ea"/>
              </a:rPr>
              <a:t>１．今月からのオンライン報告</a:t>
            </a:r>
            <a:endParaRPr kumimoji="1" lang="en-US" altLang="ja-JP" sz="3200" b="1" dirty="0">
              <a:solidFill>
                <a:srgbClr val="002060"/>
              </a:solidFill>
              <a:latin typeface="+mn-ea"/>
            </a:endParaRPr>
          </a:p>
          <a:p>
            <a:endParaRPr kumimoji="1" lang="en-US" altLang="ja-JP" sz="1200" b="1" dirty="0">
              <a:solidFill>
                <a:srgbClr val="002060"/>
              </a:solidFill>
              <a:latin typeface="+mn-ea"/>
            </a:endParaRPr>
          </a:p>
          <a:p>
            <a:r>
              <a:rPr kumimoji="1" lang="ja-JP" altLang="en-US" sz="3200" b="1" dirty="0">
                <a:solidFill>
                  <a:srgbClr val="002060"/>
                </a:solidFill>
                <a:latin typeface="+mn-ea"/>
              </a:rPr>
              <a:t>２．ＭｙＬＣＩでの月例会員報告・役員報告</a:t>
            </a:r>
            <a:endParaRPr kumimoji="1" lang="en-US" altLang="ja-JP" sz="3200" b="1" dirty="0">
              <a:solidFill>
                <a:srgbClr val="002060"/>
              </a:solidFill>
              <a:latin typeface="+mn-ea"/>
            </a:endParaRPr>
          </a:p>
          <a:p>
            <a:endParaRPr kumimoji="1" lang="en-US" altLang="ja-JP" sz="1200" b="1" dirty="0">
              <a:solidFill>
                <a:srgbClr val="002060"/>
              </a:solidFill>
              <a:latin typeface="+mn-ea"/>
            </a:endParaRPr>
          </a:p>
          <a:p>
            <a:r>
              <a:rPr kumimoji="1" lang="ja-JP" altLang="en-US" sz="3200" b="1" dirty="0">
                <a:solidFill>
                  <a:srgbClr val="002060"/>
                </a:solidFill>
                <a:latin typeface="+mn-ea"/>
              </a:rPr>
              <a:t>３．</a:t>
            </a:r>
            <a:r>
              <a:rPr kumimoji="1" lang="en-US" altLang="ja-JP" sz="3200" b="1" dirty="0" err="1">
                <a:solidFill>
                  <a:srgbClr val="002060"/>
                </a:solidFill>
                <a:latin typeface="+mn-ea"/>
              </a:rPr>
              <a:t>MyLION</a:t>
            </a:r>
            <a:r>
              <a:rPr kumimoji="1" lang="ja-JP" altLang="en-US" sz="3200" b="1" dirty="0">
                <a:solidFill>
                  <a:srgbClr val="002060"/>
                </a:solidFill>
                <a:latin typeface="+mn-ea"/>
              </a:rPr>
              <a:t>でのアクティビティ報告</a:t>
            </a:r>
            <a:endParaRPr kumimoji="1" lang="en-US" altLang="ja-JP" sz="3200" b="1" dirty="0">
              <a:solidFill>
                <a:srgbClr val="002060"/>
              </a:solidFill>
              <a:latin typeface="+mn-ea"/>
            </a:endParaRPr>
          </a:p>
          <a:p>
            <a:endParaRPr kumimoji="1" lang="en-US" altLang="ja-JP" sz="1200" b="1" dirty="0">
              <a:solidFill>
                <a:srgbClr val="002060"/>
              </a:solidFill>
              <a:latin typeface="+mn-ea"/>
            </a:endParaRPr>
          </a:p>
          <a:p>
            <a:r>
              <a:rPr kumimoji="1" lang="ja-JP" altLang="en-US" sz="3200" b="1" dirty="0">
                <a:solidFill>
                  <a:srgbClr val="002060"/>
                </a:solidFill>
                <a:latin typeface="+mn-ea"/>
              </a:rPr>
              <a:t>４．今後</a:t>
            </a:r>
            <a:r>
              <a:rPr kumimoji="1" lang="en-US" altLang="ja-JP" sz="3200" b="1" dirty="0" err="1">
                <a:solidFill>
                  <a:srgbClr val="002060"/>
                </a:solidFill>
                <a:latin typeface="+mn-ea"/>
              </a:rPr>
              <a:t>ServannA</a:t>
            </a:r>
            <a:r>
              <a:rPr kumimoji="1" lang="ja-JP" altLang="en-US" sz="3200" b="1" dirty="0">
                <a:solidFill>
                  <a:srgbClr val="002060"/>
                </a:solidFill>
                <a:latin typeface="+mn-ea"/>
              </a:rPr>
              <a:t>で行う報告</a:t>
            </a:r>
            <a:endParaRPr kumimoji="1" lang="en-US" altLang="ja-JP" sz="3200" b="1" dirty="0">
              <a:solidFill>
                <a:srgbClr val="002060"/>
              </a:solidFill>
              <a:latin typeface="+mn-ea"/>
            </a:endParaRPr>
          </a:p>
          <a:p>
            <a:r>
              <a:rPr kumimoji="1" lang="ja-JP" altLang="en-US" sz="3200" b="1" dirty="0">
                <a:solidFill>
                  <a:srgbClr val="002060"/>
                </a:solidFill>
                <a:latin typeface="+mn-ea"/>
              </a:rPr>
              <a:t>　①会員詳細情報の追加入力</a:t>
            </a:r>
            <a:endParaRPr kumimoji="1" lang="en-US" altLang="ja-JP" sz="3200" b="1" dirty="0">
              <a:solidFill>
                <a:srgbClr val="002060"/>
              </a:solidFill>
              <a:latin typeface="+mn-ea"/>
            </a:endParaRPr>
          </a:p>
          <a:p>
            <a:r>
              <a:rPr kumimoji="1" lang="ja-JP" altLang="en-US" sz="3200" b="1" dirty="0">
                <a:solidFill>
                  <a:srgbClr val="002060"/>
                </a:solidFill>
                <a:latin typeface="+mn-ea"/>
              </a:rPr>
              <a:t>　②役員情報の入力</a:t>
            </a:r>
            <a:endParaRPr kumimoji="1" lang="en-US" altLang="ja-JP" sz="3200" b="1" dirty="0">
              <a:solidFill>
                <a:srgbClr val="002060"/>
              </a:solidFill>
              <a:latin typeface="+mn-ea"/>
            </a:endParaRPr>
          </a:p>
          <a:p>
            <a:r>
              <a:rPr kumimoji="1" lang="ja-JP" altLang="en-US" sz="3200" b="1" dirty="0">
                <a:solidFill>
                  <a:srgbClr val="002060"/>
                </a:solidFill>
                <a:latin typeface="+mn-ea"/>
              </a:rPr>
              <a:t>　③アクティビティ報告</a:t>
            </a:r>
            <a:endParaRPr kumimoji="1" lang="en-US" altLang="ja-JP" sz="3200" b="1" dirty="0">
              <a:solidFill>
                <a:srgbClr val="002060"/>
              </a:solidFill>
              <a:latin typeface="+mn-ea"/>
            </a:endParaRPr>
          </a:p>
          <a:p>
            <a:endParaRPr kumimoji="1" lang="en-US" altLang="ja-JP" sz="1200" b="1" dirty="0">
              <a:solidFill>
                <a:srgbClr val="002060"/>
              </a:solidFill>
              <a:latin typeface="+mn-ea"/>
            </a:endParaRPr>
          </a:p>
        </p:txBody>
      </p:sp>
    </p:spTree>
    <p:extLst>
      <p:ext uri="{BB962C8B-B14F-4D97-AF65-F5344CB8AC3E}">
        <p14:creationId xmlns:p14="http://schemas.microsoft.com/office/powerpoint/2010/main" val="213562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4562696" cy="1077218"/>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②役員登録</a:t>
            </a:r>
            <a:endParaRPr kumimoji="1" lang="en-US" altLang="ja-JP" sz="3200" b="1" dirty="0">
              <a:solidFill>
                <a:srgbClr val="002060"/>
              </a:solidFill>
              <a:latin typeface="+mn-ea"/>
            </a:endParaRPr>
          </a:p>
          <a:p>
            <a:r>
              <a:rPr kumimoji="1" lang="ja-JP" altLang="en-US" sz="3200" b="1" dirty="0">
                <a:solidFill>
                  <a:srgbClr val="002060"/>
                </a:solidFill>
                <a:latin typeface="+mn-ea"/>
              </a:rPr>
              <a:t>（</a:t>
            </a:r>
            <a:r>
              <a:rPr kumimoji="1" lang="en-US" altLang="ja-JP" sz="3200" b="1" dirty="0">
                <a:solidFill>
                  <a:srgbClr val="002060"/>
                </a:solidFill>
                <a:latin typeface="+mn-ea"/>
              </a:rPr>
              <a:t>MyLCI</a:t>
            </a:r>
            <a:r>
              <a:rPr kumimoji="1" lang="ja-JP" altLang="en-US" sz="3200" b="1" dirty="0">
                <a:solidFill>
                  <a:srgbClr val="002060"/>
                </a:solidFill>
                <a:latin typeface="+mn-ea"/>
              </a:rPr>
              <a:t>でのホーム画面）</a:t>
            </a:r>
            <a:endParaRPr kumimoji="1" lang="ja-JP" altLang="en-US" sz="3000" dirty="0"/>
          </a:p>
        </p:txBody>
      </p:sp>
      <p:pic>
        <p:nvPicPr>
          <p:cNvPr id="5" name="図 4" descr="抽象, スクリーンショット が含まれている画像&#10;&#10;自動的に生成された説明">
            <a:extLst>
              <a:ext uri="{FF2B5EF4-FFF2-40B4-BE49-F238E27FC236}">
                <a16:creationId xmlns:a16="http://schemas.microsoft.com/office/drawing/2014/main" id="{0E312778-DDDA-4D9B-A820-46EA0B24DA32}"/>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
                    </a14:imgEffect>
                  </a14:imgLayer>
                </a14:imgProps>
              </a:ext>
              <a:ext uri="{28A0092B-C50C-407E-A947-70E740481C1C}">
                <a14:useLocalDpi xmlns:a14="http://schemas.microsoft.com/office/drawing/2010/main" val="0"/>
              </a:ext>
            </a:extLst>
          </a:blip>
          <a:stretch>
            <a:fillRect/>
          </a:stretch>
        </p:blipFill>
        <p:spPr>
          <a:xfrm>
            <a:off x="1143000" y="1600200"/>
            <a:ext cx="5150846" cy="3911696"/>
          </a:xfrm>
          <a:prstGeom prst="rect">
            <a:avLst/>
          </a:prstGeom>
        </p:spPr>
      </p:pic>
      <p:sp>
        <p:nvSpPr>
          <p:cNvPr id="6" name="楕円 5">
            <a:extLst>
              <a:ext uri="{FF2B5EF4-FFF2-40B4-BE49-F238E27FC236}">
                <a16:creationId xmlns:a16="http://schemas.microsoft.com/office/drawing/2014/main" id="{E3DAA4C7-E86D-4D4E-B3D6-6D56B06B02E6}"/>
              </a:ext>
            </a:extLst>
          </p:cNvPr>
          <p:cNvSpPr/>
          <p:nvPr/>
        </p:nvSpPr>
        <p:spPr bwMode="auto">
          <a:xfrm>
            <a:off x="1371600" y="2590800"/>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2091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7001096" cy="1077218"/>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②役員登録</a:t>
            </a:r>
            <a:endParaRPr kumimoji="1" lang="en-US" altLang="ja-JP" sz="3200" b="1" dirty="0">
              <a:solidFill>
                <a:srgbClr val="002060"/>
              </a:solidFill>
              <a:latin typeface="+mn-ea"/>
            </a:endParaRPr>
          </a:p>
          <a:p>
            <a:r>
              <a:rPr kumimoji="1" lang="ja-JP" altLang="en-US" sz="3200" b="1" dirty="0">
                <a:solidFill>
                  <a:srgbClr val="002060"/>
                </a:solidFill>
                <a:latin typeface="+mn-ea"/>
              </a:rPr>
              <a:t>（</a:t>
            </a:r>
            <a:r>
              <a:rPr kumimoji="1" lang="en-US" altLang="ja-JP" sz="3200" b="1" dirty="0">
                <a:solidFill>
                  <a:srgbClr val="002060"/>
                </a:solidFill>
                <a:latin typeface="+mn-ea"/>
              </a:rPr>
              <a:t>MyLCI</a:t>
            </a:r>
            <a:r>
              <a:rPr kumimoji="1" lang="ja-JP" altLang="en-US" sz="3200" b="1" dirty="0">
                <a:solidFill>
                  <a:srgbClr val="002060"/>
                </a:solidFill>
                <a:latin typeface="+mn-ea"/>
              </a:rPr>
              <a:t>でのホーム画面：メニュー紹介）</a:t>
            </a:r>
            <a:endParaRPr kumimoji="1" lang="ja-JP" altLang="en-US" sz="3000" dirty="0"/>
          </a:p>
        </p:txBody>
      </p:sp>
      <p:pic>
        <p:nvPicPr>
          <p:cNvPr id="10" name="図 9" descr="スクリーンショットの画面&#10;&#10;自動的に生成された説明">
            <a:extLst>
              <a:ext uri="{FF2B5EF4-FFF2-40B4-BE49-F238E27FC236}">
                <a16:creationId xmlns:a16="http://schemas.microsoft.com/office/drawing/2014/main" id="{08A39315-EA8E-4D33-A5A9-22CA24827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559096"/>
            <a:ext cx="3532221" cy="4220705"/>
          </a:xfrm>
          <a:prstGeom prst="rect">
            <a:avLst/>
          </a:prstGeom>
          <a:effectLst>
            <a:outerShdw blurRad="63500" sx="102000" sy="102000" algn="ctr" rotWithShape="0">
              <a:prstClr val="black">
                <a:alpha val="40000"/>
              </a:prstClr>
            </a:outerShdw>
          </a:effectLst>
        </p:spPr>
      </p:pic>
      <p:sp>
        <p:nvSpPr>
          <p:cNvPr id="6" name="楕円 5">
            <a:extLst>
              <a:ext uri="{FF2B5EF4-FFF2-40B4-BE49-F238E27FC236}">
                <a16:creationId xmlns:a16="http://schemas.microsoft.com/office/drawing/2014/main" id="{E3DAA4C7-E86D-4D4E-B3D6-6D56B06B02E6}"/>
              </a:ext>
            </a:extLst>
          </p:cNvPr>
          <p:cNvSpPr/>
          <p:nvPr/>
        </p:nvSpPr>
        <p:spPr bwMode="auto">
          <a:xfrm>
            <a:off x="3657600" y="3048000"/>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32880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 抽象, 大きい, ノートパソコン が含まれている画像&#10;&#10;自動的に生成された説明">
            <a:extLst>
              <a:ext uri="{FF2B5EF4-FFF2-40B4-BE49-F238E27FC236}">
                <a16:creationId xmlns:a16="http://schemas.microsoft.com/office/drawing/2014/main" id="{2E1C5B69-058F-4C90-8BC3-C2B96B8A66E7}"/>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
                    </a14:imgEffect>
                  </a14:imgLayer>
                </a14:imgProps>
              </a:ext>
              <a:ext uri="{28A0092B-C50C-407E-A947-70E740481C1C}">
                <a14:useLocalDpi xmlns:a14="http://schemas.microsoft.com/office/drawing/2010/main" val="0"/>
              </a:ext>
            </a:extLst>
          </a:blip>
          <a:stretch>
            <a:fillRect/>
          </a:stretch>
        </p:blipFill>
        <p:spPr>
          <a:xfrm>
            <a:off x="1676400" y="1414909"/>
            <a:ext cx="4435653" cy="47244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3924322C-4F1D-4EA4-BC01-82F7DA0427AC}"/>
              </a:ext>
            </a:extLst>
          </p:cNvPr>
          <p:cNvSpPr txBox="1"/>
          <p:nvPr/>
        </p:nvSpPr>
        <p:spPr>
          <a:xfrm>
            <a:off x="381000" y="152400"/>
            <a:ext cx="8144096" cy="584775"/>
          </a:xfrm>
          <a:prstGeom prst="rect">
            <a:avLst/>
          </a:prstGeom>
          <a:solidFill>
            <a:schemeClr val="bg1"/>
          </a:solidFill>
          <a:ln>
            <a:solidFill>
              <a:schemeClr val="accent1"/>
            </a:solidFill>
          </a:ln>
        </p:spPr>
        <p:txBody>
          <a:bodyPr wrap="square" rtlCol="0">
            <a:spAutoFit/>
          </a:bodyPr>
          <a:lstStyle/>
          <a:p>
            <a:r>
              <a:rPr kumimoji="1" lang="ja-JP" altLang="en-US" sz="3200" b="1" dirty="0">
                <a:solidFill>
                  <a:srgbClr val="002060"/>
                </a:solidFill>
                <a:latin typeface="+mn-ea"/>
              </a:rPr>
              <a:t>②役員登録（</a:t>
            </a:r>
            <a:r>
              <a:rPr kumimoji="1" lang="ja-JP" altLang="en-US" sz="2800" b="1" dirty="0">
                <a:solidFill>
                  <a:srgbClr val="002060"/>
                </a:solidFill>
                <a:latin typeface="+mn-ea"/>
              </a:rPr>
              <a:t>役員ホーム画面：役員情報）</a:t>
            </a:r>
            <a:endParaRPr kumimoji="1" lang="ja-JP" altLang="en-US" sz="2800" dirty="0">
              <a:solidFill>
                <a:srgbClr val="002060"/>
              </a:solidFill>
            </a:endParaRPr>
          </a:p>
        </p:txBody>
      </p:sp>
      <p:sp>
        <p:nvSpPr>
          <p:cNvPr id="8" name="楕円 7">
            <a:extLst>
              <a:ext uri="{FF2B5EF4-FFF2-40B4-BE49-F238E27FC236}">
                <a16:creationId xmlns:a16="http://schemas.microsoft.com/office/drawing/2014/main" id="{6803D34E-BD87-484A-9E3B-361F277040C7}"/>
              </a:ext>
            </a:extLst>
          </p:cNvPr>
          <p:cNvSpPr/>
          <p:nvPr/>
        </p:nvSpPr>
        <p:spPr bwMode="auto">
          <a:xfrm>
            <a:off x="2133600" y="1229618"/>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2" name="テキスト ボックス 1">
            <a:extLst>
              <a:ext uri="{FF2B5EF4-FFF2-40B4-BE49-F238E27FC236}">
                <a16:creationId xmlns:a16="http://schemas.microsoft.com/office/drawing/2014/main" id="{733B98C3-6256-4943-A967-8FAFB84E408E}"/>
              </a:ext>
            </a:extLst>
          </p:cNvPr>
          <p:cNvSpPr txBox="1"/>
          <p:nvPr/>
        </p:nvSpPr>
        <p:spPr>
          <a:xfrm>
            <a:off x="5029200" y="2495461"/>
            <a:ext cx="1971896" cy="523220"/>
          </a:xfrm>
          <a:prstGeom prst="rect">
            <a:avLst/>
          </a:prstGeom>
          <a:noFill/>
        </p:spPr>
        <p:txBody>
          <a:bodyPr wrap="square" rtlCol="0">
            <a:spAutoFit/>
          </a:bodyPr>
          <a:lstStyle/>
          <a:p>
            <a:r>
              <a:rPr kumimoji="1" lang="ja-JP" altLang="en-US" sz="2800" dirty="0">
                <a:solidFill>
                  <a:srgbClr val="008000"/>
                </a:solidFill>
              </a:rPr>
              <a:t>クラブ会長</a:t>
            </a:r>
          </a:p>
        </p:txBody>
      </p:sp>
      <p:sp>
        <p:nvSpPr>
          <p:cNvPr id="7" name="テキスト ボックス 6">
            <a:extLst>
              <a:ext uri="{FF2B5EF4-FFF2-40B4-BE49-F238E27FC236}">
                <a16:creationId xmlns:a16="http://schemas.microsoft.com/office/drawing/2014/main" id="{9D578FC6-992F-487F-8520-60146AE6E2A3}"/>
              </a:ext>
            </a:extLst>
          </p:cNvPr>
          <p:cNvSpPr txBox="1"/>
          <p:nvPr/>
        </p:nvSpPr>
        <p:spPr>
          <a:xfrm>
            <a:off x="5002576" y="3167390"/>
            <a:ext cx="1971896" cy="523220"/>
          </a:xfrm>
          <a:prstGeom prst="rect">
            <a:avLst/>
          </a:prstGeom>
          <a:noFill/>
        </p:spPr>
        <p:txBody>
          <a:bodyPr wrap="square" rtlCol="0">
            <a:spAutoFit/>
          </a:bodyPr>
          <a:lstStyle/>
          <a:p>
            <a:r>
              <a:rPr kumimoji="1" lang="ja-JP" altLang="en-US" sz="2800" dirty="0">
                <a:solidFill>
                  <a:srgbClr val="008000"/>
                </a:solidFill>
              </a:rPr>
              <a:t>第一副会長</a:t>
            </a:r>
          </a:p>
        </p:txBody>
      </p:sp>
      <p:sp>
        <p:nvSpPr>
          <p:cNvPr id="9" name="テキスト ボックス 8">
            <a:extLst>
              <a:ext uri="{FF2B5EF4-FFF2-40B4-BE49-F238E27FC236}">
                <a16:creationId xmlns:a16="http://schemas.microsoft.com/office/drawing/2014/main" id="{5E7AECC5-A5E8-449C-8FBC-B1B75BB6B257}"/>
              </a:ext>
            </a:extLst>
          </p:cNvPr>
          <p:cNvSpPr txBox="1"/>
          <p:nvPr/>
        </p:nvSpPr>
        <p:spPr>
          <a:xfrm>
            <a:off x="5002576" y="3626013"/>
            <a:ext cx="1971896" cy="523220"/>
          </a:xfrm>
          <a:prstGeom prst="rect">
            <a:avLst/>
          </a:prstGeom>
          <a:noFill/>
        </p:spPr>
        <p:txBody>
          <a:bodyPr wrap="square" rtlCol="0">
            <a:spAutoFit/>
          </a:bodyPr>
          <a:lstStyle/>
          <a:p>
            <a:r>
              <a:rPr kumimoji="1" lang="ja-JP" altLang="en-US" sz="2800" dirty="0">
                <a:solidFill>
                  <a:srgbClr val="008000"/>
                </a:solidFill>
              </a:rPr>
              <a:t>第二副会長</a:t>
            </a:r>
          </a:p>
        </p:txBody>
      </p:sp>
      <p:sp>
        <p:nvSpPr>
          <p:cNvPr id="10" name="テキスト ボックス 9">
            <a:extLst>
              <a:ext uri="{FF2B5EF4-FFF2-40B4-BE49-F238E27FC236}">
                <a16:creationId xmlns:a16="http://schemas.microsoft.com/office/drawing/2014/main" id="{09C6CAF5-594F-474F-BBF6-FB6639FF8355}"/>
              </a:ext>
            </a:extLst>
          </p:cNvPr>
          <p:cNvSpPr txBox="1"/>
          <p:nvPr/>
        </p:nvSpPr>
        <p:spPr>
          <a:xfrm>
            <a:off x="5029200" y="4413720"/>
            <a:ext cx="1971896" cy="523220"/>
          </a:xfrm>
          <a:prstGeom prst="rect">
            <a:avLst/>
          </a:prstGeom>
          <a:noFill/>
        </p:spPr>
        <p:txBody>
          <a:bodyPr wrap="square" rtlCol="0">
            <a:spAutoFit/>
          </a:bodyPr>
          <a:lstStyle/>
          <a:p>
            <a:r>
              <a:rPr kumimoji="1" lang="ja-JP" altLang="en-US" sz="2800" dirty="0">
                <a:solidFill>
                  <a:srgbClr val="008000"/>
                </a:solidFill>
              </a:rPr>
              <a:t>クラブ幹事</a:t>
            </a:r>
          </a:p>
        </p:txBody>
      </p:sp>
      <p:sp>
        <p:nvSpPr>
          <p:cNvPr id="11" name="テキスト ボックス 10">
            <a:extLst>
              <a:ext uri="{FF2B5EF4-FFF2-40B4-BE49-F238E27FC236}">
                <a16:creationId xmlns:a16="http://schemas.microsoft.com/office/drawing/2014/main" id="{E9431EDC-08B3-40CE-AF56-A39F0EB00E20}"/>
              </a:ext>
            </a:extLst>
          </p:cNvPr>
          <p:cNvSpPr txBox="1"/>
          <p:nvPr/>
        </p:nvSpPr>
        <p:spPr>
          <a:xfrm>
            <a:off x="5029200" y="5330965"/>
            <a:ext cx="1971896" cy="523220"/>
          </a:xfrm>
          <a:prstGeom prst="rect">
            <a:avLst/>
          </a:prstGeom>
          <a:noFill/>
        </p:spPr>
        <p:txBody>
          <a:bodyPr wrap="square" rtlCol="0">
            <a:spAutoFit/>
          </a:bodyPr>
          <a:lstStyle/>
          <a:p>
            <a:r>
              <a:rPr kumimoji="1" lang="ja-JP" altLang="en-US" sz="2800" dirty="0">
                <a:solidFill>
                  <a:srgbClr val="008000"/>
                </a:solidFill>
              </a:rPr>
              <a:t>クラブ会計</a:t>
            </a:r>
          </a:p>
        </p:txBody>
      </p:sp>
    </p:spTree>
    <p:extLst>
      <p:ext uri="{BB962C8B-B14F-4D97-AF65-F5344CB8AC3E}">
        <p14:creationId xmlns:p14="http://schemas.microsoft.com/office/powerpoint/2010/main" val="144255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抽象, スクリーンショット, ノートパソコン, 座る が含まれている画像&#10;&#10;自動的に生成された説明">
            <a:extLst>
              <a:ext uri="{FF2B5EF4-FFF2-40B4-BE49-F238E27FC236}">
                <a16:creationId xmlns:a16="http://schemas.microsoft.com/office/drawing/2014/main" id="{E9539AA7-C2C5-47C7-8272-66563AE933F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tretch>
            <a:fillRect/>
          </a:stretch>
        </p:blipFill>
        <p:spPr>
          <a:xfrm>
            <a:off x="520547" y="399836"/>
            <a:ext cx="5874457" cy="5643505"/>
          </a:xfrm>
          <a:prstGeom prst="rect">
            <a:avLst/>
          </a:prstGeom>
        </p:spPr>
      </p:pic>
      <p:sp>
        <p:nvSpPr>
          <p:cNvPr id="7" name="テキスト ボックス 6">
            <a:extLst>
              <a:ext uri="{FF2B5EF4-FFF2-40B4-BE49-F238E27FC236}">
                <a16:creationId xmlns:a16="http://schemas.microsoft.com/office/drawing/2014/main" id="{C294A380-2814-4511-BE90-9C521F499D00}"/>
              </a:ext>
            </a:extLst>
          </p:cNvPr>
          <p:cNvSpPr txBox="1"/>
          <p:nvPr/>
        </p:nvSpPr>
        <p:spPr>
          <a:xfrm>
            <a:off x="5105400" y="247436"/>
            <a:ext cx="3810000" cy="553998"/>
          </a:xfrm>
          <a:prstGeom prst="rect">
            <a:avLst/>
          </a:prstGeom>
          <a:solidFill>
            <a:schemeClr val="bg1"/>
          </a:solidFill>
          <a:ln w="22225">
            <a:solidFill>
              <a:srgbClr val="0070C0"/>
            </a:solidFill>
          </a:ln>
        </p:spPr>
        <p:txBody>
          <a:bodyPr wrap="square" rtlCol="0">
            <a:spAutoFit/>
          </a:bodyPr>
          <a:lstStyle/>
          <a:p>
            <a:r>
              <a:rPr kumimoji="1" lang="ja-JP" altLang="en-US" sz="3000" dirty="0">
                <a:solidFill>
                  <a:srgbClr val="002060"/>
                </a:solidFill>
              </a:rPr>
              <a:t>役員情報画面　続き</a:t>
            </a:r>
          </a:p>
        </p:txBody>
      </p:sp>
      <p:sp>
        <p:nvSpPr>
          <p:cNvPr id="8" name="テキスト ボックス 7">
            <a:extLst>
              <a:ext uri="{FF2B5EF4-FFF2-40B4-BE49-F238E27FC236}">
                <a16:creationId xmlns:a16="http://schemas.microsoft.com/office/drawing/2014/main" id="{278CBB0A-9592-4163-BAD9-7C3E37751ED2}"/>
              </a:ext>
            </a:extLst>
          </p:cNvPr>
          <p:cNvSpPr txBox="1"/>
          <p:nvPr/>
        </p:nvSpPr>
        <p:spPr>
          <a:xfrm>
            <a:off x="4229100" y="913577"/>
            <a:ext cx="2971800" cy="461665"/>
          </a:xfrm>
          <a:prstGeom prst="rect">
            <a:avLst/>
          </a:prstGeom>
          <a:noFill/>
        </p:spPr>
        <p:txBody>
          <a:bodyPr wrap="square" rtlCol="0">
            <a:spAutoFit/>
          </a:bodyPr>
          <a:lstStyle/>
          <a:p>
            <a:r>
              <a:rPr kumimoji="1" lang="ja-JP" altLang="en-US" sz="2400" dirty="0">
                <a:solidFill>
                  <a:srgbClr val="008000"/>
                </a:solidFill>
              </a:rPr>
              <a:t>クラブ会員委員長</a:t>
            </a:r>
          </a:p>
        </p:txBody>
      </p:sp>
      <p:sp>
        <p:nvSpPr>
          <p:cNvPr id="9" name="テキスト ボックス 8">
            <a:extLst>
              <a:ext uri="{FF2B5EF4-FFF2-40B4-BE49-F238E27FC236}">
                <a16:creationId xmlns:a16="http://schemas.microsoft.com/office/drawing/2014/main" id="{A8F8C7DF-9FB3-44E7-A716-07585AC57B0C}"/>
              </a:ext>
            </a:extLst>
          </p:cNvPr>
          <p:cNvSpPr txBox="1"/>
          <p:nvPr/>
        </p:nvSpPr>
        <p:spPr>
          <a:xfrm>
            <a:off x="4240576" y="3235086"/>
            <a:ext cx="2971800" cy="461665"/>
          </a:xfrm>
          <a:prstGeom prst="rect">
            <a:avLst/>
          </a:prstGeom>
          <a:noFill/>
        </p:spPr>
        <p:txBody>
          <a:bodyPr wrap="square" rtlCol="0">
            <a:spAutoFit/>
          </a:bodyPr>
          <a:lstStyle/>
          <a:p>
            <a:r>
              <a:rPr kumimoji="1" lang="ja-JP" altLang="en-US" sz="2400" dirty="0">
                <a:solidFill>
                  <a:srgbClr val="008000"/>
                </a:solidFill>
              </a:rPr>
              <a:t>クラブ奉仕委員長</a:t>
            </a:r>
          </a:p>
        </p:txBody>
      </p:sp>
      <p:sp>
        <p:nvSpPr>
          <p:cNvPr id="10" name="テキスト ボックス 9">
            <a:extLst>
              <a:ext uri="{FF2B5EF4-FFF2-40B4-BE49-F238E27FC236}">
                <a16:creationId xmlns:a16="http://schemas.microsoft.com/office/drawing/2014/main" id="{F3500201-6DF1-4BBA-89D2-D79D6D46D87D}"/>
              </a:ext>
            </a:extLst>
          </p:cNvPr>
          <p:cNvSpPr txBox="1"/>
          <p:nvPr/>
        </p:nvSpPr>
        <p:spPr>
          <a:xfrm>
            <a:off x="4243790" y="4109348"/>
            <a:ext cx="4858897" cy="369332"/>
          </a:xfrm>
          <a:prstGeom prst="rect">
            <a:avLst/>
          </a:prstGeom>
          <a:noFill/>
        </p:spPr>
        <p:txBody>
          <a:bodyPr wrap="square" rtlCol="0">
            <a:spAutoFit/>
          </a:bodyPr>
          <a:lstStyle/>
          <a:p>
            <a:r>
              <a:rPr kumimoji="1" lang="ja-JP" altLang="en-US" dirty="0">
                <a:solidFill>
                  <a:srgbClr val="008000"/>
                </a:solidFill>
              </a:rPr>
              <a:t>クラブマーケティング・コミュニケーション委員長</a:t>
            </a:r>
          </a:p>
        </p:txBody>
      </p:sp>
      <p:sp>
        <p:nvSpPr>
          <p:cNvPr id="11" name="テキスト ボックス 10">
            <a:extLst>
              <a:ext uri="{FF2B5EF4-FFF2-40B4-BE49-F238E27FC236}">
                <a16:creationId xmlns:a16="http://schemas.microsoft.com/office/drawing/2014/main" id="{C56461FE-E509-4206-ADD1-E18AAA20DDD8}"/>
              </a:ext>
            </a:extLst>
          </p:cNvPr>
          <p:cNvSpPr txBox="1"/>
          <p:nvPr/>
        </p:nvSpPr>
        <p:spPr>
          <a:xfrm>
            <a:off x="4221755" y="4842210"/>
            <a:ext cx="2971800" cy="461665"/>
          </a:xfrm>
          <a:prstGeom prst="rect">
            <a:avLst/>
          </a:prstGeom>
          <a:noFill/>
        </p:spPr>
        <p:txBody>
          <a:bodyPr wrap="square" rtlCol="0">
            <a:spAutoFit/>
          </a:bodyPr>
          <a:lstStyle/>
          <a:p>
            <a:r>
              <a:rPr kumimoji="1" lang="ja-JP" altLang="en-US" sz="2400" dirty="0">
                <a:solidFill>
                  <a:srgbClr val="008000"/>
                </a:solidFill>
              </a:rPr>
              <a:t>クラブ理事</a:t>
            </a:r>
          </a:p>
        </p:txBody>
      </p:sp>
      <p:sp>
        <p:nvSpPr>
          <p:cNvPr id="12" name="テキスト ボックス 11">
            <a:extLst>
              <a:ext uri="{FF2B5EF4-FFF2-40B4-BE49-F238E27FC236}">
                <a16:creationId xmlns:a16="http://schemas.microsoft.com/office/drawing/2014/main" id="{DC5C01FB-719A-4356-BB9D-E211CD072891}"/>
              </a:ext>
            </a:extLst>
          </p:cNvPr>
          <p:cNvSpPr txBox="1"/>
          <p:nvPr/>
        </p:nvSpPr>
        <p:spPr>
          <a:xfrm>
            <a:off x="4229100" y="5468979"/>
            <a:ext cx="2971800" cy="461665"/>
          </a:xfrm>
          <a:prstGeom prst="rect">
            <a:avLst/>
          </a:prstGeom>
          <a:noFill/>
        </p:spPr>
        <p:txBody>
          <a:bodyPr wrap="square" rtlCol="0">
            <a:spAutoFit/>
          </a:bodyPr>
          <a:lstStyle/>
          <a:p>
            <a:r>
              <a:rPr kumimoji="1" lang="ja-JP" altLang="en-US" sz="2400" dirty="0">
                <a:solidFill>
                  <a:srgbClr val="008000"/>
                </a:solidFill>
              </a:rPr>
              <a:t>クラブ理事追加欄</a:t>
            </a:r>
          </a:p>
        </p:txBody>
      </p:sp>
      <p:sp>
        <p:nvSpPr>
          <p:cNvPr id="14" name="テキスト ボックス 13">
            <a:extLst>
              <a:ext uri="{FF2B5EF4-FFF2-40B4-BE49-F238E27FC236}">
                <a16:creationId xmlns:a16="http://schemas.microsoft.com/office/drawing/2014/main" id="{CA14C0B6-9492-4B61-87EE-E95EF8A7DB37}"/>
              </a:ext>
            </a:extLst>
          </p:cNvPr>
          <p:cNvSpPr txBox="1"/>
          <p:nvPr/>
        </p:nvSpPr>
        <p:spPr>
          <a:xfrm>
            <a:off x="4229100" y="2011558"/>
            <a:ext cx="3809999" cy="461665"/>
          </a:xfrm>
          <a:prstGeom prst="rect">
            <a:avLst/>
          </a:prstGeom>
          <a:noFill/>
        </p:spPr>
        <p:txBody>
          <a:bodyPr wrap="square" rtlCol="0">
            <a:spAutoFit/>
          </a:bodyPr>
          <a:lstStyle/>
          <a:p>
            <a:r>
              <a:rPr kumimoji="1" lang="ja-JP" altLang="en-US" sz="2400" dirty="0">
                <a:solidFill>
                  <a:srgbClr val="008000"/>
                </a:solidFill>
              </a:rPr>
              <a:t>クラブ</a:t>
            </a:r>
            <a:r>
              <a:rPr kumimoji="1" lang="en-US" altLang="ja-JP" sz="2400" dirty="0">
                <a:solidFill>
                  <a:srgbClr val="008000"/>
                </a:solidFill>
              </a:rPr>
              <a:t>LCIF</a:t>
            </a:r>
            <a:r>
              <a:rPr kumimoji="1" lang="ja-JP" altLang="en-US" sz="2400" dirty="0">
                <a:solidFill>
                  <a:srgbClr val="008000"/>
                </a:solidFill>
              </a:rPr>
              <a:t>コーディネーター</a:t>
            </a:r>
          </a:p>
        </p:txBody>
      </p:sp>
    </p:spTree>
    <p:extLst>
      <p:ext uri="{BB962C8B-B14F-4D97-AF65-F5344CB8AC3E}">
        <p14:creationId xmlns:p14="http://schemas.microsoft.com/office/powerpoint/2010/main" val="3867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抽象, 大きい, ノートパソコン が含まれている画像&#10;&#10;自動的に生成された説明">
            <a:extLst>
              <a:ext uri="{FF2B5EF4-FFF2-40B4-BE49-F238E27FC236}">
                <a16:creationId xmlns:a16="http://schemas.microsoft.com/office/drawing/2014/main" id="{40DD3FD8-E0D2-481E-A2E0-7B5520060C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tretch>
            <a:fillRect/>
          </a:stretch>
        </p:blipFill>
        <p:spPr>
          <a:xfrm>
            <a:off x="767977" y="852149"/>
            <a:ext cx="4947023" cy="5269058"/>
          </a:xfrm>
          <a:prstGeom prst="rect">
            <a:avLst/>
          </a:prstGeom>
          <a:effectLst>
            <a:outerShdw blurRad="50800" dist="38100" dir="2700000" algn="tl" rotWithShape="0">
              <a:prstClr val="black">
                <a:alpha val="40000"/>
              </a:prstClr>
            </a:outerShdw>
          </a:effectLst>
        </p:spPr>
      </p:pic>
      <p:sp>
        <p:nvSpPr>
          <p:cNvPr id="6" name="楕円 5">
            <a:extLst>
              <a:ext uri="{FF2B5EF4-FFF2-40B4-BE49-F238E27FC236}">
                <a16:creationId xmlns:a16="http://schemas.microsoft.com/office/drawing/2014/main" id="{E3DAA4C7-E86D-4D4E-B3D6-6D56B06B02E6}"/>
              </a:ext>
            </a:extLst>
          </p:cNvPr>
          <p:cNvSpPr/>
          <p:nvPr/>
        </p:nvSpPr>
        <p:spPr bwMode="auto">
          <a:xfrm>
            <a:off x="533400" y="1281056"/>
            <a:ext cx="1372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9" name="図 8" descr="スクリーンショットの画面&#10;&#10;自動的に生成された説明">
            <a:extLst>
              <a:ext uri="{FF2B5EF4-FFF2-40B4-BE49-F238E27FC236}">
                <a16:creationId xmlns:a16="http://schemas.microsoft.com/office/drawing/2014/main" id="{71D851E7-8F7F-433B-B7F9-CA84FC416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40" y="2017849"/>
            <a:ext cx="3669660" cy="2165387"/>
          </a:xfrm>
          <a:prstGeom prst="rect">
            <a:avLst/>
          </a:prstGeom>
          <a:effectLst>
            <a:outerShdw blurRad="50800" dist="38100" dir="2700000" algn="tl" rotWithShape="0">
              <a:prstClr val="black">
                <a:alpha val="40000"/>
              </a:prstClr>
            </a:outerShdw>
          </a:effectLst>
        </p:spPr>
      </p:pic>
      <p:pic>
        <p:nvPicPr>
          <p:cNvPr id="11" name="図 10" descr="スクリーンショットの画面&#10;&#10;自動的に生成された説明">
            <a:extLst>
              <a:ext uri="{FF2B5EF4-FFF2-40B4-BE49-F238E27FC236}">
                <a16:creationId xmlns:a16="http://schemas.microsoft.com/office/drawing/2014/main" id="{8B38CCB3-40CE-42EE-BAB4-A9A5667E8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8523" y="2109563"/>
            <a:ext cx="4446255" cy="2073673"/>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62A1C78D-9EC6-4626-BC3E-EBBE0323C5FD}"/>
              </a:ext>
            </a:extLst>
          </p:cNvPr>
          <p:cNvSpPr txBox="1"/>
          <p:nvPr/>
        </p:nvSpPr>
        <p:spPr>
          <a:xfrm>
            <a:off x="5084778" y="589729"/>
            <a:ext cx="2306622" cy="553998"/>
          </a:xfrm>
          <a:prstGeom prst="rect">
            <a:avLst/>
          </a:prstGeom>
          <a:solidFill>
            <a:schemeClr val="bg1"/>
          </a:solidFill>
          <a:ln w="22225">
            <a:solidFill>
              <a:srgbClr val="0070C0"/>
            </a:solidFill>
          </a:ln>
        </p:spPr>
        <p:txBody>
          <a:bodyPr wrap="square" rtlCol="0">
            <a:spAutoFit/>
          </a:bodyPr>
          <a:lstStyle/>
          <a:p>
            <a:r>
              <a:rPr kumimoji="1" lang="ja-JP" altLang="en-US" sz="3000" dirty="0">
                <a:solidFill>
                  <a:srgbClr val="002060"/>
                </a:solidFill>
              </a:rPr>
              <a:t>役員の登録</a:t>
            </a:r>
          </a:p>
        </p:txBody>
      </p:sp>
    </p:spTree>
    <p:extLst>
      <p:ext uri="{BB962C8B-B14F-4D97-AF65-F5344CB8AC3E}">
        <p14:creationId xmlns:p14="http://schemas.microsoft.com/office/powerpoint/2010/main" val="266732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 抽象, 大きい, ノートパソコン が含まれている画像&#10;&#10;自動的に生成された説明">
            <a:extLst>
              <a:ext uri="{FF2B5EF4-FFF2-40B4-BE49-F238E27FC236}">
                <a16:creationId xmlns:a16="http://schemas.microsoft.com/office/drawing/2014/main" id="{2E1C5B69-058F-4C90-8BC3-C2B96B8A66E7}"/>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
                    </a14:imgEffect>
                  </a14:imgLayer>
                </a14:imgProps>
              </a:ext>
              <a:ext uri="{28A0092B-C50C-407E-A947-70E740481C1C}">
                <a14:useLocalDpi xmlns:a14="http://schemas.microsoft.com/office/drawing/2010/main" val="0"/>
              </a:ext>
            </a:extLst>
          </a:blip>
          <a:stretch>
            <a:fillRect/>
          </a:stretch>
        </p:blipFill>
        <p:spPr>
          <a:xfrm>
            <a:off x="533400" y="1393378"/>
            <a:ext cx="4435653" cy="47244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3924322C-4F1D-4EA4-BC01-82F7DA0427AC}"/>
              </a:ext>
            </a:extLst>
          </p:cNvPr>
          <p:cNvSpPr txBox="1"/>
          <p:nvPr/>
        </p:nvSpPr>
        <p:spPr>
          <a:xfrm>
            <a:off x="381000" y="152400"/>
            <a:ext cx="8144096" cy="584775"/>
          </a:xfrm>
          <a:prstGeom prst="rect">
            <a:avLst/>
          </a:prstGeom>
          <a:solidFill>
            <a:schemeClr val="bg1"/>
          </a:solidFill>
          <a:ln>
            <a:noFill/>
          </a:ln>
        </p:spPr>
        <p:txBody>
          <a:bodyPr wrap="square" rtlCol="0">
            <a:spAutoFit/>
          </a:bodyPr>
          <a:lstStyle/>
          <a:p>
            <a:r>
              <a:rPr kumimoji="1" lang="ja-JP" altLang="en-US" sz="3200" b="1" dirty="0">
                <a:solidFill>
                  <a:srgbClr val="002060"/>
                </a:solidFill>
                <a:latin typeface="+mn-ea"/>
              </a:rPr>
              <a:t>②役員登録（役員登録・編集）</a:t>
            </a:r>
            <a:endParaRPr kumimoji="1" lang="ja-JP" altLang="en-US" sz="3000" dirty="0">
              <a:solidFill>
                <a:srgbClr val="002060"/>
              </a:solidFill>
            </a:endParaRPr>
          </a:p>
        </p:txBody>
      </p:sp>
      <p:sp>
        <p:nvSpPr>
          <p:cNvPr id="8" name="楕円 7">
            <a:extLst>
              <a:ext uri="{FF2B5EF4-FFF2-40B4-BE49-F238E27FC236}">
                <a16:creationId xmlns:a16="http://schemas.microsoft.com/office/drawing/2014/main" id="{6803D34E-BD87-484A-9E3B-361F277040C7}"/>
              </a:ext>
            </a:extLst>
          </p:cNvPr>
          <p:cNvSpPr/>
          <p:nvPr/>
        </p:nvSpPr>
        <p:spPr bwMode="auto">
          <a:xfrm>
            <a:off x="3448271" y="3231535"/>
            <a:ext cx="990600" cy="42354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4" name="図 3" descr="スクリーンショットの画面&#10;&#10;自動的に生成された説明">
            <a:extLst>
              <a:ext uri="{FF2B5EF4-FFF2-40B4-BE49-F238E27FC236}">
                <a16:creationId xmlns:a16="http://schemas.microsoft.com/office/drawing/2014/main" id="{58DB1C27-5027-4928-AC1E-52AA1E1A0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655" y="2362200"/>
            <a:ext cx="3512945" cy="2324993"/>
          </a:xfrm>
          <a:prstGeom prst="rect">
            <a:avLst/>
          </a:prstGeom>
        </p:spPr>
      </p:pic>
    </p:spTree>
    <p:extLst>
      <p:ext uri="{BB962C8B-B14F-4D97-AF65-F5344CB8AC3E}">
        <p14:creationId xmlns:p14="http://schemas.microsoft.com/office/powerpoint/2010/main" val="16178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41C0B90-D037-4FE8-908A-543113D8F2D8}"/>
              </a:ext>
            </a:extLst>
          </p:cNvPr>
          <p:cNvSpPr txBox="1"/>
          <p:nvPr/>
        </p:nvSpPr>
        <p:spPr>
          <a:xfrm>
            <a:off x="233252" y="302549"/>
            <a:ext cx="7686896" cy="584775"/>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②役員登録（役員連絡先住所の追加）</a:t>
            </a:r>
            <a:endParaRPr kumimoji="1" lang="en-US" altLang="ja-JP" sz="3200" b="1" dirty="0">
              <a:solidFill>
                <a:srgbClr val="002060"/>
              </a:solidFill>
              <a:latin typeface="+mn-ea"/>
            </a:endParaRPr>
          </a:p>
        </p:txBody>
      </p:sp>
      <p:sp>
        <p:nvSpPr>
          <p:cNvPr id="2" name="テキスト ボックス 1">
            <a:extLst>
              <a:ext uri="{FF2B5EF4-FFF2-40B4-BE49-F238E27FC236}">
                <a16:creationId xmlns:a16="http://schemas.microsoft.com/office/drawing/2014/main" id="{6C8BE797-779F-474E-95AA-A5C40B414552}"/>
              </a:ext>
            </a:extLst>
          </p:cNvPr>
          <p:cNvSpPr txBox="1"/>
          <p:nvPr/>
        </p:nvSpPr>
        <p:spPr>
          <a:xfrm>
            <a:off x="4342117" y="1037756"/>
            <a:ext cx="4572000" cy="4401205"/>
          </a:xfrm>
          <a:prstGeom prst="rect">
            <a:avLst/>
          </a:prstGeom>
          <a:noFill/>
          <a:ln>
            <a:solidFill>
              <a:srgbClr val="0070C0"/>
            </a:solidFill>
          </a:ln>
        </p:spPr>
        <p:txBody>
          <a:bodyPr wrap="square" rtlCol="0">
            <a:spAutoFit/>
          </a:bodyPr>
          <a:lstStyle/>
          <a:p>
            <a:r>
              <a:rPr kumimoji="1" lang="ja-JP" altLang="en-US" sz="2800" dirty="0">
                <a:solidFill>
                  <a:srgbClr val="002060"/>
                </a:solidFill>
              </a:rPr>
              <a:t>役員になると、当該会員の会員情報画面に</a:t>
            </a:r>
            <a:r>
              <a:rPr kumimoji="1" lang="en-US" altLang="ja-JP" sz="2800" dirty="0">
                <a:solidFill>
                  <a:srgbClr val="002060"/>
                </a:solidFill>
              </a:rPr>
              <a:t>【</a:t>
            </a:r>
            <a:r>
              <a:rPr kumimoji="1" lang="ja-JP" altLang="en-US" sz="2800" dirty="0">
                <a:solidFill>
                  <a:srgbClr val="002060"/>
                </a:solidFill>
              </a:rPr>
              <a:t>役員連絡先住所</a:t>
            </a:r>
            <a:r>
              <a:rPr kumimoji="1" lang="en-US" altLang="ja-JP" sz="2800" dirty="0">
                <a:solidFill>
                  <a:srgbClr val="002060"/>
                </a:solidFill>
              </a:rPr>
              <a:t>】</a:t>
            </a:r>
            <a:r>
              <a:rPr kumimoji="1" lang="ja-JP" altLang="en-US" sz="2800" dirty="0">
                <a:solidFill>
                  <a:srgbClr val="002060"/>
                </a:solidFill>
              </a:rPr>
              <a:t>という項目が追加されます</a:t>
            </a:r>
            <a:endParaRPr kumimoji="1" lang="en-US" altLang="ja-JP" sz="2800" dirty="0">
              <a:solidFill>
                <a:srgbClr val="002060"/>
              </a:solidFill>
            </a:endParaRPr>
          </a:p>
          <a:p>
            <a:r>
              <a:rPr kumimoji="1" lang="ja-JP" altLang="en-US" sz="2800" dirty="0">
                <a:solidFill>
                  <a:srgbClr val="002060"/>
                </a:solidFill>
              </a:rPr>
              <a:t>初期設定では現住所と同じ内容が掲載されていて、編集出来ませんが、事務局の住所等の別住所を利用したい場合には、ここのチェックを外すと入力が可能になります</a:t>
            </a:r>
          </a:p>
        </p:txBody>
      </p:sp>
      <p:pic>
        <p:nvPicPr>
          <p:cNvPr id="7" name="図 6" descr="スクリーンショットの画面&#10;&#10;自動的に生成された説明">
            <a:extLst>
              <a:ext uri="{FF2B5EF4-FFF2-40B4-BE49-F238E27FC236}">
                <a16:creationId xmlns:a16="http://schemas.microsoft.com/office/drawing/2014/main" id="{D4C01541-EAF9-4E5D-AF63-0D54D3D7C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37756"/>
            <a:ext cx="3962400" cy="4782487"/>
          </a:xfrm>
          <a:prstGeom prst="rect">
            <a:avLst/>
          </a:prstGeom>
          <a:effectLst>
            <a:outerShdw blurRad="63500" sx="102000" sy="102000" algn="ctr" rotWithShape="0">
              <a:prstClr val="black">
                <a:alpha val="40000"/>
              </a:prstClr>
            </a:outerShdw>
          </a:effectLst>
        </p:spPr>
      </p:pic>
      <p:sp>
        <p:nvSpPr>
          <p:cNvPr id="6" name="楕円 5">
            <a:extLst>
              <a:ext uri="{FF2B5EF4-FFF2-40B4-BE49-F238E27FC236}">
                <a16:creationId xmlns:a16="http://schemas.microsoft.com/office/drawing/2014/main" id="{E3DAA4C7-E86D-4D4E-B3D6-6D56B06B02E6}"/>
              </a:ext>
            </a:extLst>
          </p:cNvPr>
          <p:cNvSpPr/>
          <p:nvPr/>
        </p:nvSpPr>
        <p:spPr bwMode="auto">
          <a:xfrm>
            <a:off x="1143000" y="3886200"/>
            <a:ext cx="1372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182746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抽象, 大きい, ノートパソコン が含まれている画像&#10;&#10;自動的に生成された説明">
            <a:extLst>
              <a:ext uri="{FF2B5EF4-FFF2-40B4-BE49-F238E27FC236}">
                <a16:creationId xmlns:a16="http://schemas.microsoft.com/office/drawing/2014/main" id="{40DD3FD8-E0D2-481E-A2E0-7B5520060C51}"/>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
                    </a14:imgEffect>
                  </a14:imgLayer>
                </a14:imgProps>
              </a:ext>
              <a:ext uri="{28A0092B-C50C-407E-A947-70E740481C1C}">
                <a14:useLocalDpi xmlns:a14="http://schemas.microsoft.com/office/drawing/2010/main" val="0"/>
              </a:ext>
            </a:extLst>
          </a:blip>
          <a:stretch>
            <a:fillRect/>
          </a:stretch>
        </p:blipFill>
        <p:spPr>
          <a:xfrm>
            <a:off x="385652" y="497791"/>
            <a:ext cx="5410200" cy="5762387"/>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7839296" cy="584775"/>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③クラブ業務担当者（事務局権限）について</a:t>
            </a:r>
            <a:endParaRPr kumimoji="1" lang="en-US" altLang="ja-JP" sz="3200" b="1" dirty="0">
              <a:solidFill>
                <a:srgbClr val="002060"/>
              </a:solidFill>
              <a:latin typeface="+mn-ea"/>
            </a:endParaRPr>
          </a:p>
        </p:txBody>
      </p:sp>
      <p:sp>
        <p:nvSpPr>
          <p:cNvPr id="6" name="楕円 5">
            <a:extLst>
              <a:ext uri="{FF2B5EF4-FFF2-40B4-BE49-F238E27FC236}">
                <a16:creationId xmlns:a16="http://schemas.microsoft.com/office/drawing/2014/main" id="{E3DAA4C7-E86D-4D4E-B3D6-6D56B06B02E6}"/>
              </a:ext>
            </a:extLst>
          </p:cNvPr>
          <p:cNvSpPr/>
          <p:nvPr/>
        </p:nvSpPr>
        <p:spPr bwMode="auto">
          <a:xfrm>
            <a:off x="533400" y="929606"/>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5" name="図 4" descr="スクリーンショットの画面&#10;&#10;自動的に生成された説明">
            <a:extLst>
              <a:ext uri="{FF2B5EF4-FFF2-40B4-BE49-F238E27FC236}">
                <a16:creationId xmlns:a16="http://schemas.microsoft.com/office/drawing/2014/main" id="{50EDC76C-7F0D-4F6E-949C-CAC652924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873" y="1680388"/>
            <a:ext cx="6325543" cy="32736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179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抽象, 大きい, ノートパソコン が含まれている画像&#10;&#10;自動的に生成された説明">
            <a:extLst>
              <a:ext uri="{FF2B5EF4-FFF2-40B4-BE49-F238E27FC236}">
                <a16:creationId xmlns:a16="http://schemas.microsoft.com/office/drawing/2014/main" id="{40DD3FD8-E0D2-481E-A2E0-7B5520060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52" y="497791"/>
            <a:ext cx="5410200" cy="5762387"/>
          </a:xfrm>
          <a:prstGeom prst="rect">
            <a:avLst/>
          </a:prstGeom>
          <a:effectLst>
            <a:outerShdw blurRad="50800" dist="38100" dir="2700000" algn="tl" rotWithShape="0">
              <a:prstClr val="black">
                <a:alpha val="40000"/>
              </a:prstClr>
            </a:outerShdw>
          </a:effectLst>
        </p:spPr>
      </p:pic>
      <p:pic>
        <p:nvPicPr>
          <p:cNvPr id="7" name="図 6" descr="スクリーンショット, 抽象, モニター, 屋内 が含まれている画像&#10;&#10;自動的に生成された説明">
            <a:extLst>
              <a:ext uri="{FF2B5EF4-FFF2-40B4-BE49-F238E27FC236}">
                <a16:creationId xmlns:a16="http://schemas.microsoft.com/office/drawing/2014/main" id="{16462401-5C3D-4848-BF30-DE8991A58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75" y="1577179"/>
            <a:ext cx="8428450" cy="3703641"/>
          </a:xfrm>
          <a:prstGeom prst="rect">
            <a:avLst/>
          </a:prstGeom>
          <a:effectLst>
            <a:outerShdw blurRad="63500" sx="102000" sy="102000" algn="ctr" rotWithShape="0">
              <a:prstClr val="black">
                <a:alpha val="40000"/>
              </a:prstClr>
            </a:outerShdw>
          </a:effectLst>
        </p:spPr>
      </p:pic>
      <p:sp>
        <p:nvSpPr>
          <p:cNvPr id="6" name="楕円 5">
            <a:extLst>
              <a:ext uri="{FF2B5EF4-FFF2-40B4-BE49-F238E27FC236}">
                <a16:creationId xmlns:a16="http://schemas.microsoft.com/office/drawing/2014/main" id="{E3DAA4C7-E86D-4D4E-B3D6-6D56B06B02E6}"/>
              </a:ext>
            </a:extLst>
          </p:cNvPr>
          <p:cNvSpPr/>
          <p:nvPr/>
        </p:nvSpPr>
        <p:spPr bwMode="auto">
          <a:xfrm>
            <a:off x="6477000" y="2438400"/>
            <a:ext cx="1295400" cy="609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3951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抽象, 大きい, ノートパソコン が含まれている画像&#10;&#10;自動的に生成された説明">
            <a:extLst>
              <a:ext uri="{FF2B5EF4-FFF2-40B4-BE49-F238E27FC236}">
                <a16:creationId xmlns:a16="http://schemas.microsoft.com/office/drawing/2014/main" id="{40DD3FD8-E0D2-481E-A2E0-7B5520060C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tretch>
            <a:fillRect/>
          </a:stretch>
        </p:blipFill>
        <p:spPr>
          <a:xfrm>
            <a:off x="385652" y="497791"/>
            <a:ext cx="5410200" cy="5762387"/>
          </a:xfrm>
          <a:prstGeom prst="rect">
            <a:avLst/>
          </a:prstGeom>
          <a:effectLst>
            <a:outerShdw blurRad="50800" dist="38100" dir="2700000" algn="tl" rotWithShape="0">
              <a:prstClr val="black">
                <a:alpha val="40000"/>
              </a:prstClr>
            </a:outerShdw>
          </a:effectLst>
        </p:spPr>
      </p:pic>
      <p:pic>
        <p:nvPicPr>
          <p:cNvPr id="7" name="図 6" descr="スクリーンショット, 抽象, モニター, コンピュータ が含まれている画像&#10;&#10;自動的に生成された説明">
            <a:extLst>
              <a:ext uri="{FF2B5EF4-FFF2-40B4-BE49-F238E27FC236}">
                <a16:creationId xmlns:a16="http://schemas.microsoft.com/office/drawing/2014/main" id="{8D2E53E0-0EB3-422F-BBA5-8D9CE1B5B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08" y="1301868"/>
            <a:ext cx="7666384" cy="3779848"/>
          </a:xfrm>
          <a:prstGeom prst="rect">
            <a:avLst/>
          </a:prstGeom>
        </p:spPr>
      </p:pic>
      <p:pic>
        <p:nvPicPr>
          <p:cNvPr id="9" name="図 8" descr="スクリーンショットの画面&#10;&#10;自動的に生成された説明">
            <a:extLst>
              <a:ext uri="{FF2B5EF4-FFF2-40B4-BE49-F238E27FC236}">
                <a16:creationId xmlns:a16="http://schemas.microsoft.com/office/drawing/2014/main" id="{0CE5BD2E-C453-4105-B5EC-E6E0813AFF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608" y="2057400"/>
            <a:ext cx="4636168" cy="4003963"/>
          </a:xfrm>
          <a:prstGeom prst="rect">
            <a:avLst/>
          </a:prstGeom>
          <a:effectLst>
            <a:outerShdw blurRad="63500" sx="102000" sy="102000" algn="ctr" rotWithShape="0">
              <a:prstClr val="black">
                <a:alpha val="40000"/>
              </a:prstClr>
            </a:outerShdw>
          </a:effectLst>
        </p:spPr>
      </p:pic>
      <p:sp>
        <p:nvSpPr>
          <p:cNvPr id="6" name="楕円 5">
            <a:extLst>
              <a:ext uri="{FF2B5EF4-FFF2-40B4-BE49-F238E27FC236}">
                <a16:creationId xmlns:a16="http://schemas.microsoft.com/office/drawing/2014/main" id="{E3DAA4C7-E86D-4D4E-B3D6-6D56B06B02E6}"/>
              </a:ext>
            </a:extLst>
          </p:cNvPr>
          <p:cNvSpPr/>
          <p:nvPr/>
        </p:nvSpPr>
        <p:spPr bwMode="auto">
          <a:xfrm>
            <a:off x="6157868" y="3074184"/>
            <a:ext cx="1295400" cy="609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139502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381000" y="304800"/>
            <a:ext cx="8610600" cy="5493812"/>
          </a:xfrm>
          <a:prstGeom prst="rect">
            <a:avLst/>
          </a:prstGeom>
          <a:noFill/>
        </p:spPr>
        <p:txBody>
          <a:bodyPr wrap="square" rtlCol="0">
            <a:spAutoFit/>
          </a:bodyPr>
          <a:lstStyle/>
          <a:p>
            <a:r>
              <a:rPr kumimoji="1" lang="ja-JP" altLang="en-US" sz="3600" b="1" dirty="0">
                <a:solidFill>
                  <a:srgbClr val="002060"/>
                </a:solidFill>
                <a:latin typeface="+mn-ea"/>
              </a:rPr>
              <a:t>１．今月からのオンライン報告（内容別）</a:t>
            </a:r>
            <a:endParaRPr kumimoji="1" lang="en-US" altLang="ja-JP" sz="3600" b="1" dirty="0">
              <a:solidFill>
                <a:srgbClr val="002060"/>
              </a:solidFill>
              <a:latin typeface="+mn-ea"/>
            </a:endParaRPr>
          </a:p>
          <a:p>
            <a:endParaRPr kumimoji="1" lang="en-US" altLang="ja-JP" sz="1100" b="1" dirty="0">
              <a:solidFill>
                <a:srgbClr val="002060"/>
              </a:solidFill>
              <a:latin typeface="+mn-ea"/>
            </a:endParaRPr>
          </a:p>
          <a:p>
            <a:r>
              <a:rPr kumimoji="1" lang="ja-JP" altLang="en-US" sz="3600" b="1" dirty="0">
                <a:solidFill>
                  <a:srgbClr val="002060"/>
                </a:solidFill>
                <a:latin typeface="+mn-ea"/>
              </a:rPr>
              <a:t>　</a:t>
            </a:r>
            <a:r>
              <a:rPr kumimoji="1" lang="ja-JP" altLang="en-US" sz="3200" b="1" u="sng" dirty="0">
                <a:solidFill>
                  <a:srgbClr val="002060"/>
                </a:solidFill>
                <a:latin typeface="+mn-ea"/>
              </a:rPr>
              <a:t>①月例会員報告と役員報告</a:t>
            </a:r>
            <a:endParaRPr kumimoji="1" lang="en-US" altLang="ja-JP" sz="3200" b="1" u="sng" dirty="0">
              <a:solidFill>
                <a:srgbClr val="002060"/>
              </a:solidFill>
              <a:latin typeface="+mn-ea"/>
            </a:endParaRPr>
          </a:p>
          <a:p>
            <a:r>
              <a:rPr kumimoji="1" lang="ja-JP" altLang="en-US" sz="3200" b="1" dirty="0">
                <a:solidFill>
                  <a:srgbClr val="002060"/>
                </a:solidFill>
                <a:latin typeface="+mn-ea"/>
              </a:rPr>
              <a:t>　　会員動静＋国際本部への役員報告　　　　　　　　　　　　　</a:t>
            </a:r>
            <a:endParaRPr kumimoji="1" lang="en-US" altLang="ja-JP" sz="3200" b="1" dirty="0">
              <a:solidFill>
                <a:srgbClr val="002060"/>
              </a:solidFill>
              <a:latin typeface="+mn-ea"/>
            </a:endParaRPr>
          </a:p>
          <a:p>
            <a:r>
              <a:rPr kumimoji="1" lang="ja-JP" altLang="en-US" sz="3200" b="1" dirty="0">
                <a:solidFill>
                  <a:srgbClr val="002060"/>
                </a:solidFill>
                <a:latin typeface="+mn-ea"/>
              </a:rPr>
              <a:t>　　　　　　　　　　　　　　　　　　　→</a:t>
            </a:r>
            <a:r>
              <a:rPr kumimoji="1" lang="en-US" altLang="ja-JP" sz="3200" b="1" dirty="0">
                <a:solidFill>
                  <a:srgbClr val="FF0000"/>
                </a:solidFill>
                <a:latin typeface="+mn-ea"/>
              </a:rPr>
              <a:t>MyLCI</a:t>
            </a:r>
          </a:p>
          <a:p>
            <a:r>
              <a:rPr kumimoji="1" lang="ja-JP" altLang="en-US" sz="3200" b="1" dirty="0">
                <a:solidFill>
                  <a:srgbClr val="002060"/>
                </a:solidFill>
                <a:latin typeface="+mn-ea"/>
              </a:rPr>
              <a:t>　　地区・ライオン誌への会員詳細情報</a:t>
            </a:r>
            <a:endParaRPr kumimoji="1" lang="en-US" altLang="ja-JP" sz="3200" b="1" dirty="0">
              <a:solidFill>
                <a:srgbClr val="002060"/>
              </a:solidFill>
              <a:latin typeface="+mn-ea"/>
            </a:endParaRPr>
          </a:p>
          <a:p>
            <a:r>
              <a:rPr kumimoji="1" lang="ja-JP" altLang="en-US" sz="3200" b="1" dirty="0">
                <a:solidFill>
                  <a:srgbClr val="002060"/>
                </a:solidFill>
                <a:latin typeface="+mn-ea"/>
              </a:rPr>
              <a:t>　　＋役員報告　　　　　　　　　 →</a:t>
            </a:r>
            <a:r>
              <a:rPr kumimoji="1" lang="en-US" altLang="ja-JP" sz="3200" b="1" dirty="0" err="1">
                <a:solidFill>
                  <a:srgbClr val="FF0000"/>
                </a:solidFill>
                <a:latin typeface="+mn-ea"/>
              </a:rPr>
              <a:t>ServannA</a:t>
            </a:r>
            <a:endParaRPr kumimoji="1" lang="en-US" altLang="ja-JP" sz="3200" b="1" dirty="0">
              <a:solidFill>
                <a:srgbClr val="FF0000"/>
              </a:solidFill>
              <a:latin typeface="+mn-ea"/>
            </a:endParaRPr>
          </a:p>
          <a:p>
            <a:endParaRPr kumimoji="1" lang="en-US" altLang="ja-JP" sz="1200" b="1" dirty="0">
              <a:solidFill>
                <a:srgbClr val="FF0000"/>
              </a:solidFill>
              <a:latin typeface="+mn-ea"/>
            </a:endParaRPr>
          </a:p>
          <a:p>
            <a:r>
              <a:rPr kumimoji="1" lang="ja-JP" altLang="en-US" sz="3200" b="1" dirty="0">
                <a:solidFill>
                  <a:srgbClr val="002060"/>
                </a:solidFill>
                <a:latin typeface="+mn-ea"/>
              </a:rPr>
              <a:t>　</a:t>
            </a:r>
            <a:r>
              <a:rPr kumimoji="1" lang="ja-JP" altLang="en-US" sz="3200" b="1" u="sng" dirty="0">
                <a:solidFill>
                  <a:srgbClr val="002060"/>
                </a:solidFill>
                <a:latin typeface="+mn-ea"/>
              </a:rPr>
              <a:t>②アクティビティ報告</a:t>
            </a:r>
            <a:endParaRPr kumimoji="1" lang="en-US" altLang="ja-JP" sz="3200" b="1" u="sng" dirty="0">
              <a:solidFill>
                <a:srgbClr val="002060"/>
              </a:solidFill>
              <a:latin typeface="+mn-ea"/>
            </a:endParaRPr>
          </a:p>
          <a:p>
            <a:r>
              <a:rPr kumimoji="1" lang="ja-JP" altLang="en-US" sz="3200" b="1" dirty="0">
                <a:solidFill>
                  <a:srgbClr val="002060"/>
                </a:solidFill>
                <a:latin typeface="+mn-ea"/>
              </a:rPr>
              <a:t>　　国際本部への報告　　　　　→</a:t>
            </a:r>
            <a:r>
              <a:rPr kumimoji="1" lang="en-US" altLang="ja-JP" sz="3200" b="1" dirty="0" err="1">
                <a:solidFill>
                  <a:srgbClr val="FF0000"/>
                </a:solidFill>
                <a:latin typeface="+mn-ea"/>
              </a:rPr>
              <a:t>MyLION</a:t>
            </a:r>
            <a:endParaRPr kumimoji="1" lang="en-US" altLang="ja-JP" sz="3200" b="1" dirty="0">
              <a:solidFill>
                <a:srgbClr val="FF0000"/>
              </a:solidFill>
              <a:latin typeface="+mn-ea"/>
            </a:endParaRPr>
          </a:p>
          <a:p>
            <a:r>
              <a:rPr kumimoji="1" lang="ja-JP" altLang="en-US" sz="3200" b="1" dirty="0">
                <a:solidFill>
                  <a:srgbClr val="002060"/>
                </a:solidFill>
                <a:latin typeface="+mn-ea"/>
              </a:rPr>
              <a:t>　　地区への報告＋ライオン誌への報告</a:t>
            </a:r>
            <a:endParaRPr kumimoji="1" lang="en-US" altLang="ja-JP" sz="3200" b="1" dirty="0">
              <a:solidFill>
                <a:srgbClr val="002060"/>
              </a:solidFill>
              <a:latin typeface="+mn-ea"/>
            </a:endParaRPr>
          </a:p>
          <a:p>
            <a:r>
              <a:rPr kumimoji="1" lang="ja-JP" altLang="en-US" sz="3200" b="1" dirty="0">
                <a:solidFill>
                  <a:srgbClr val="002060"/>
                </a:solidFill>
                <a:latin typeface="+mn-ea"/>
              </a:rPr>
              <a:t>　　　　　　　　　　　　　　　　　　　→</a:t>
            </a:r>
            <a:r>
              <a:rPr kumimoji="1" lang="en-US" altLang="ja-JP" sz="3200" b="1" dirty="0" err="1">
                <a:solidFill>
                  <a:srgbClr val="FF0000"/>
                </a:solidFill>
                <a:latin typeface="+mn-ea"/>
              </a:rPr>
              <a:t>ServannA</a:t>
            </a:r>
            <a:endParaRPr kumimoji="1" lang="en-US" altLang="ja-JP" sz="3200" b="1" dirty="0">
              <a:solidFill>
                <a:srgbClr val="FF0000"/>
              </a:solidFill>
              <a:latin typeface="+mn-ea"/>
            </a:endParaRPr>
          </a:p>
        </p:txBody>
      </p:sp>
      <p:sp>
        <p:nvSpPr>
          <p:cNvPr id="3" name="テキスト ボックス 2">
            <a:extLst>
              <a:ext uri="{FF2B5EF4-FFF2-40B4-BE49-F238E27FC236}">
                <a16:creationId xmlns:a16="http://schemas.microsoft.com/office/drawing/2014/main" id="{7CA1FF9C-A27B-45B1-957B-1CE08E9D1E51}"/>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１．今月からのオンライン報告</a:t>
            </a:r>
            <a:endParaRPr kumimoji="1" lang="en-US" altLang="ja-JP" sz="2400" b="1" dirty="0">
              <a:ln w="3175">
                <a:solidFill>
                  <a:srgbClr val="0045D0"/>
                </a:solidFill>
              </a:ln>
              <a:solidFill>
                <a:schemeClr val="bg1"/>
              </a:solidFill>
              <a:latin typeface="+mn-ea"/>
            </a:endParaRPr>
          </a:p>
        </p:txBody>
      </p:sp>
    </p:spTree>
    <p:extLst>
      <p:ext uri="{BB962C8B-B14F-4D97-AF65-F5344CB8AC3E}">
        <p14:creationId xmlns:p14="http://schemas.microsoft.com/office/powerpoint/2010/main" val="407494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E3DAA4C7-E86D-4D4E-B3D6-6D56B06B02E6}"/>
              </a:ext>
            </a:extLst>
          </p:cNvPr>
          <p:cNvSpPr/>
          <p:nvPr/>
        </p:nvSpPr>
        <p:spPr bwMode="auto">
          <a:xfrm>
            <a:off x="1828800" y="1865718"/>
            <a:ext cx="991688"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4" name="図 3" descr="スクリーンショットの画面&#10;&#10;自動的に生成された説明">
            <a:extLst>
              <a:ext uri="{FF2B5EF4-FFF2-40B4-BE49-F238E27FC236}">
                <a16:creationId xmlns:a16="http://schemas.microsoft.com/office/drawing/2014/main" id="{C31C0975-530A-4C0A-AE99-482A888D1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49" y="1114414"/>
            <a:ext cx="6774573" cy="4676786"/>
          </a:xfrm>
          <a:prstGeom prst="rect">
            <a:avLst/>
          </a:prstGeom>
        </p:spPr>
      </p:pic>
      <p:sp>
        <p:nvSpPr>
          <p:cNvPr id="7" name="テキスト ボックス 6">
            <a:extLst>
              <a:ext uri="{FF2B5EF4-FFF2-40B4-BE49-F238E27FC236}">
                <a16:creationId xmlns:a16="http://schemas.microsoft.com/office/drawing/2014/main" id="{C87BBC90-DE9B-4194-9EA0-664277977487}"/>
              </a:ext>
            </a:extLst>
          </p:cNvPr>
          <p:cNvSpPr txBox="1"/>
          <p:nvPr/>
        </p:nvSpPr>
        <p:spPr>
          <a:xfrm>
            <a:off x="2820488" y="410227"/>
            <a:ext cx="5332912" cy="553998"/>
          </a:xfrm>
          <a:prstGeom prst="rect">
            <a:avLst/>
          </a:prstGeom>
          <a:solidFill>
            <a:schemeClr val="bg1"/>
          </a:solidFill>
          <a:ln w="22225">
            <a:solidFill>
              <a:srgbClr val="0070C0"/>
            </a:solidFill>
          </a:ln>
        </p:spPr>
        <p:txBody>
          <a:bodyPr wrap="square" rtlCol="0">
            <a:spAutoFit/>
          </a:bodyPr>
          <a:lstStyle/>
          <a:p>
            <a:r>
              <a:rPr kumimoji="1" lang="ja-JP" altLang="en-US" sz="3000" dirty="0">
                <a:solidFill>
                  <a:srgbClr val="002060"/>
                </a:solidFill>
              </a:rPr>
              <a:t>非会員の業務担当者登録画面</a:t>
            </a:r>
          </a:p>
        </p:txBody>
      </p:sp>
      <p:sp>
        <p:nvSpPr>
          <p:cNvPr id="2" name="テキスト ボックス 1">
            <a:extLst>
              <a:ext uri="{FF2B5EF4-FFF2-40B4-BE49-F238E27FC236}">
                <a16:creationId xmlns:a16="http://schemas.microsoft.com/office/drawing/2014/main" id="{F279F1D3-6790-4641-9A9A-D2A61A8543A3}"/>
              </a:ext>
            </a:extLst>
          </p:cNvPr>
          <p:cNvSpPr txBox="1"/>
          <p:nvPr/>
        </p:nvSpPr>
        <p:spPr>
          <a:xfrm>
            <a:off x="4343400" y="2667000"/>
            <a:ext cx="4495800" cy="2677656"/>
          </a:xfrm>
          <a:prstGeom prst="rect">
            <a:avLst/>
          </a:prstGeom>
          <a:solidFill>
            <a:srgbClr val="FFFFFF"/>
          </a:solidFill>
          <a:ln>
            <a:solidFill>
              <a:schemeClr val="tx2"/>
            </a:solidFill>
          </a:ln>
        </p:spPr>
        <p:txBody>
          <a:bodyPr wrap="square" rtlCol="0">
            <a:spAutoFit/>
          </a:bodyPr>
          <a:lstStyle/>
          <a:p>
            <a:r>
              <a:rPr kumimoji="1" lang="ja-JP" altLang="en-US" sz="2400" dirty="0">
                <a:solidFill>
                  <a:schemeClr val="tx2"/>
                </a:solidFill>
                <a:effectLst>
                  <a:outerShdw blurRad="50800" dist="50800" dir="5400000" algn="ctr" rotWithShape="0">
                    <a:schemeClr val="bg1"/>
                  </a:outerShdw>
                </a:effectLst>
              </a:rPr>
              <a:t>必須項目に入力し保存をクリックすると登録が完了し、会員番号が付与されます。</a:t>
            </a:r>
            <a:endParaRPr kumimoji="1" lang="en-US" altLang="ja-JP" sz="2400" dirty="0">
              <a:solidFill>
                <a:schemeClr val="tx2"/>
              </a:solidFill>
              <a:effectLst>
                <a:outerShdw blurRad="50800" dist="50800" dir="5400000" algn="ctr" rotWithShape="0">
                  <a:schemeClr val="bg1"/>
                </a:outerShdw>
              </a:effectLst>
            </a:endParaRPr>
          </a:p>
          <a:p>
            <a:r>
              <a:rPr kumimoji="1" lang="ja-JP" altLang="en-US" sz="2400" dirty="0">
                <a:solidFill>
                  <a:schemeClr val="tx2"/>
                </a:solidFill>
                <a:effectLst>
                  <a:outerShdw blurRad="50800" dist="50800" dir="5400000" algn="ctr" rotWithShape="0">
                    <a:schemeClr val="bg1"/>
                  </a:outerShdw>
                </a:effectLst>
              </a:rPr>
              <a:t>ここで入力したデータをもとに、</a:t>
            </a:r>
            <a:endParaRPr kumimoji="1" lang="en-US" altLang="ja-JP" sz="2400" dirty="0">
              <a:solidFill>
                <a:schemeClr val="tx2"/>
              </a:solidFill>
              <a:effectLst>
                <a:outerShdw blurRad="50800" dist="50800" dir="5400000" algn="ctr" rotWithShape="0">
                  <a:schemeClr val="bg1"/>
                </a:outerShdw>
              </a:effectLst>
            </a:endParaRPr>
          </a:p>
          <a:p>
            <a:r>
              <a:rPr kumimoji="1" lang="ja-JP" altLang="en-US" sz="2400" dirty="0">
                <a:solidFill>
                  <a:schemeClr val="tx2"/>
                </a:solidFill>
                <a:effectLst>
                  <a:outerShdw blurRad="50800" dist="50800" dir="5400000" algn="ctr" rotWithShape="0">
                    <a:schemeClr val="bg1"/>
                  </a:outerShdw>
                </a:effectLst>
              </a:rPr>
              <a:t>ライオンアカウントを取得します。</a:t>
            </a:r>
            <a:endParaRPr kumimoji="1" lang="en-US" altLang="ja-JP" sz="2400" dirty="0">
              <a:solidFill>
                <a:schemeClr val="tx2"/>
              </a:solidFill>
              <a:effectLst>
                <a:outerShdw blurRad="50800" dist="50800" dir="5400000" algn="ctr" rotWithShape="0">
                  <a:schemeClr val="bg1"/>
                </a:outerShdw>
              </a:effectLst>
            </a:endParaRPr>
          </a:p>
          <a:p>
            <a:r>
              <a:rPr kumimoji="1" lang="en-US" altLang="ja-JP" sz="2400" dirty="0">
                <a:solidFill>
                  <a:schemeClr val="tx2"/>
                </a:solidFill>
                <a:effectLst>
                  <a:outerShdw blurRad="50800" dist="50800" dir="5400000" algn="ctr" rotWithShape="0">
                    <a:schemeClr val="bg1"/>
                  </a:outerShdw>
                </a:effectLst>
              </a:rPr>
              <a:t>MyLCI </a:t>
            </a:r>
            <a:r>
              <a:rPr kumimoji="1" lang="ja-JP" altLang="en-US" sz="2400" dirty="0">
                <a:solidFill>
                  <a:schemeClr val="tx2"/>
                </a:solidFill>
                <a:effectLst>
                  <a:outerShdw blurRad="50800" dist="50800" dir="5400000" algn="ctr" rotWithShape="0">
                    <a:schemeClr val="bg1"/>
                  </a:outerShdw>
                </a:effectLst>
              </a:rPr>
              <a:t>だけでなく、</a:t>
            </a:r>
            <a:r>
              <a:rPr kumimoji="1" lang="en-US" altLang="ja-JP" sz="2400" dirty="0" err="1">
                <a:solidFill>
                  <a:schemeClr val="tx2"/>
                </a:solidFill>
                <a:effectLst>
                  <a:outerShdw blurRad="50800" dist="50800" dir="5400000" algn="ctr" rotWithShape="0">
                    <a:schemeClr val="bg1"/>
                  </a:outerShdw>
                </a:effectLst>
              </a:rPr>
              <a:t>MyLION</a:t>
            </a:r>
            <a:r>
              <a:rPr kumimoji="1" lang="ja-JP" altLang="en-US" sz="2400" dirty="0">
                <a:solidFill>
                  <a:schemeClr val="tx2"/>
                </a:solidFill>
                <a:effectLst>
                  <a:outerShdw blurRad="50800" dist="50800" dir="5400000" algn="ctr" rotWithShape="0">
                    <a:schemeClr val="bg1"/>
                  </a:outerShdw>
                </a:effectLst>
              </a:rPr>
              <a:t>へのログイン・報告も行えます</a:t>
            </a:r>
          </a:p>
        </p:txBody>
      </p:sp>
    </p:spTree>
    <p:extLst>
      <p:ext uri="{BB962C8B-B14F-4D97-AF65-F5344CB8AC3E}">
        <p14:creationId xmlns:p14="http://schemas.microsoft.com/office/powerpoint/2010/main" val="226237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の画面&#10;&#10;自動的に生成された説明">
            <a:extLst>
              <a:ext uri="{FF2B5EF4-FFF2-40B4-BE49-F238E27FC236}">
                <a16:creationId xmlns:a16="http://schemas.microsoft.com/office/drawing/2014/main" id="{C31C0975-530A-4C0A-AE99-482A888D1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59" y="1219200"/>
            <a:ext cx="6774573" cy="4676786"/>
          </a:xfrm>
          <a:prstGeom prst="rect">
            <a:avLst/>
          </a:prstGeom>
        </p:spPr>
      </p:pic>
      <p:sp>
        <p:nvSpPr>
          <p:cNvPr id="2" name="テキスト ボックス 1">
            <a:extLst>
              <a:ext uri="{FF2B5EF4-FFF2-40B4-BE49-F238E27FC236}">
                <a16:creationId xmlns:a16="http://schemas.microsoft.com/office/drawing/2014/main" id="{F279F1D3-6790-4641-9A9A-D2A61A8543A3}"/>
              </a:ext>
            </a:extLst>
          </p:cNvPr>
          <p:cNvSpPr txBox="1"/>
          <p:nvPr/>
        </p:nvSpPr>
        <p:spPr>
          <a:xfrm>
            <a:off x="4495800" y="1371600"/>
            <a:ext cx="4495800" cy="2308324"/>
          </a:xfrm>
          <a:prstGeom prst="rect">
            <a:avLst/>
          </a:prstGeom>
          <a:solidFill>
            <a:srgbClr val="FFFFFF"/>
          </a:solidFill>
          <a:ln>
            <a:solidFill>
              <a:schemeClr val="tx2"/>
            </a:solidFill>
          </a:ln>
        </p:spPr>
        <p:txBody>
          <a:bodyPr wrap="square" rtlCol="0">
            <a:spAutoFit/>
          </a:bodyPr>
          <a:lstStyle/>
          <a:p>
            <a:r>
              <a:rPr kumimoji="1" lang="ja-JP" altLang="en-US" sz="2400" dirty="0">
                <a:solidFill>
                  <a:schemeClr val="tx2"/>
                </a:solidFill>
                <a:effectLst>
                  <a:outerShdw blurRad="50800" dist="50800" dir="5400000" algn="ctr" rotWithShape="0">
                    <a:schemeClr val="bg1"/>
                  </a:outerShdw>
                </a:effectLst>
              </a:rPr>
              <a:t>現時点では、いったん登録した非会員業務担当者のデータをクラブで修正することが出来ません。</a:t>
            </a:r>
            <a:endParaRPr kumimoji="1" lang="en-US" altLang="ja-JP" sz="2400" dirty="0">
              <a:solidFill>
                <a:schemeClr val="tx2"/>
              </a:solidFill>
              <a:effectLst>
                <a:outerShdw blurRad="50800" dist="50800" dir="5400000" algn="ctr" rotWithShape="0">
                  <a:schemeClr val="bg1"/>
                </a:outerShdw>
              </a:effectLst>
            </a:endParaRPr>
          </a:p>
          <a:p>
            <a:r>
              <a:rPr kumimoji="1" lang="ja-JP" altLang="en-US" sz="2400" dirty="0">
                <a:solidFill>
                  <a:schemeClr val="tx2"/>
                </a:solidFill>
                <a:effectLst>
                  <a:outerShdw blurRad="50800" dist="50800" dir="5400000" algn="ctr" rotWithShape="0">
                    <a:schemeClr val="bg1"/>
                  </a:outerShdw>
                </a:effectLst>
              </a:rPr>
              <a:t>ライオンアカウント取得用の電話番号またはメールアドレスは慎重に入力願います。</a:t>
            </a:r>
            <a:endParaRPr kumimoji="1" lang="en-US" altLang="ja-JP" sz="2400" dirty="0">
              <a:solidFill>
                <a:schemeClr val="tx2"/>
              </a:solidFill>
              <a:effectLst>
                <a:outerShdw blurRad="50800" dist="50800" dir="5400000" algn="ctr" rotWithShape="0">
                  <a:schemeClr val="bg1"/>
                </a:outerShdw>
              </a:effectLst>
            </a:endParaRPr>
          </a:p>
        </p:txBody>
      </p:sp>
      <p:sp>
        <p:nvSpPr>
          <p:cNvPr id="9" name="テキスト ボックス 8">
            <a:extLst>
              <a:ext uri="{FF2B5EF4-FFF2-40B4-BE49-F238E27FC236}">
                <a16:creationId xmlns:a16="http://schemas.microsoft.com/office/drawing/2014/main" id="{EFE46394-A161-4CB1-BF11-BB353CB215B7}"/>
              </a:ext>
            </a:extLst>
          </p:cNvPr>
          <p:cNvSpPr txBox="1"/>
          <p:nvPr/>
        </p:nvSpPr>
        <p:spPr>
          <a:xfrm>
            <a:off x="314104" y="280409"/>
            <a:ext cx="7839296" cy="584775"/>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③クラブ業務担当者（事務局権限）について</a:t>
            </a:r>
            <a:endParaRPr kumimoji="1" lang="en-US" altLang="ja-JP" sz="3200" b="1" dirty="0">
              <a:solidFill>
                <a:srgbClr val="002060"/>
              </a:solidFill>
              <a:latin typeface="+mn-ea"/>
            </a:endParaRPr>
          </a:p>
        </p:txBody>
      </p:sp>
      <p:sp>
        <p:nvSpPr>
          <p:cNvPr id="6" name="楕円 5">
            <a:extLst>
              <a:ext uri="{FF2B5EF4-FFF2-40B4-BE49-F238E27FC236}">
                <a16:creationId xmlns:a16="http://schemas.microsoft.com/office/drawing/2014/main" id="{E3DAA4C7-E86D-4D4E-B3D6-6D56B06B02E6}"/>
              </a:ext>
            </a:extLst>
          </p:cNvPr>
          <p:cNvSpPr/>
          <p:nvPr/>
        </p:nvSpPr>
        <p:spPr bwMode="auto">
          <a:xfrm>
            <a:off x="1600200" y="3886200"/>
            <a:ext cx="2514600" cy="6858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412487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195470" y="380999"/>
            <a:ext cx="8948530" cy="746319"/>
          </a:xfrm>
        </p:spPr>
        <p:txBody>
          <a:bodyPr/>
          <a:lstStyle/>
          <a:p>
            <a:r>
              <a:rPr kumimoji="1" lang="ja-JP" altLang="en-US" sz="2400" dirty="0">
                <a:latin typeface="+mn-ea"/>
                <a:ea typeface="+mn-ea"/>
              </a:rPr>
              <a:t>ログイン後の画面</a:t>
            </a:r>
            <a:br>
              <a:rPr kumimoji="1" lang="en-US" altLang="ja-JP" sz="2400" dirty="0">
                <a:latin typeface="+mn-ea"/>
                <a:ea typeface="+mn-ea"/>
              </a:rPr>
            </a:br>
            <a:r>
              <a:rPr kumimoji="1" lang="en-US" altLang="ja-JP" sz="2400" dirty="0">
                <a:latin typeface="+mn-ea"/>
                <a:ea typeface="+mn-ea"/>
              </a:rPr>
              <a:t>※</a:t>
            </a:r>
            <a:r>
              <a:rPr kumimoji="1" lang="ja-JP" altLang="en-US" sz="2400" dirty="0">
                <a:latin typeface="+mn-ea"/>
                <a:ea typeface="+mn-ea"/>
              </a:rPr>
              <a:t>クラブ業務担当者のアカウントでは、現在</a:t>
            </a:r>
            <a:r>
              <a:rPr kumimoji="1" lang="en-US" altLang="ja-JP" sz="2400" dirty="0">
                <a:latin typeface="+mn-ea"/>
                <a:ea typeface="+mn-ea"/>
              </a:rPr>
              <a:t>SHOP</a:t>
            </a:r>
            <a:r>
              <a:rPr kumimoji="1" lang="ja-JP" altLang="en-US" sz="2400" dirty="0">
                <a:latin typeface="+mn-ea"/>
                <a:ea typeface="+mn-ea"/>
              </a:rPr>
              <a:t>以下の</a:t>
            </a:r>
            <a:br>
              <a:rPr kumimoji="1" lang="en-US" altLang="ja-JP" sz="2400" dirty="0">
                <a:latin typeface="+mn-ea"/>
                <a:ea typeface="+mn-ea"/>
              </a:rPr>
            </a:br>
            <a:r>
              <a:rPr kumimoji="1" lang="ja-JP" altLang="en-US" sz="2400" dirty="0">
                <a:latin typeface="+mn-ea"/>
                <a:ea typeface="+mn-ea"/>
              </a:rPr>
              <a:t>　アプリケーションを使用出来ません</a:t>
            </a:r>
          </a:p>
        </p:txBody>
      </p:sp>
      <p:pic>
        <p:nvPicPr>
          <p:cNvPr id="7" name="図 6" descr="スクリーンショットの画面&#10;&#10;自動的に生成された説明">
            <a:extLst>
              <a:ext uri="{FF2B5EF4-FFF2-40B4-BE49-F238E27FC236}">
                <a16:creationId xmlns:a16="http://schemas.microsoft.com/office/drawing/2014/main" id="{11DBA69C-4F92-4C0B-9959-8D0D165B2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651" y="2683329"/>
            <a:ext cx="6032697" cy="2961233"/>
          </a:xfrm>
          <a:prstGeom prst="rect">
            <a:avLst/>
          </a:prstGeom>
          <a:effectLst>
            <a:outerShdw blurRad="50800" dist="38100" dir="2700000" algn="tl" rotWithShape="0">
              <a:prstClr val="black">
                <a:alpha val="40000"/>
              </a:prstClr>
            </a:outerShdw>
          </a:effectLst>
        </p:spPr>
      </p:pic>
      <p:pic>
        <p:nvPicPr>
          <p:cNvPr id="5" name="図 4" descr="コンピューターのスクリーンショット&#10;&#10;自動的に生成された説明">
            <a:extLst>
              <a:ext uri="{FF2B5EF4-FFF2-40B4-BE49-F238E27FC236}">
                <a16:creationId xmlns:a16="http://schemas.microsoft.com/office/drawing/2014/main" id="{8CE6A73B-DC7A-4176-9653-B59EB5970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3305"/>
            <a:ext cx="5715000" cy="324458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D6A4A5FD-94CC-47B7-BE0E-24B45FCDB4A3}"/>
              </a:ext>
            </a:extLst>
          </p:cNvPr>
          <p:cNvSpPr txBox="1"/>
          <p:nvPr/>
        </p:nvSpPr>
        <p:spPr>
          <a:xfrm>
            <a:off x="2628900" y="1807357"/>
            <a:ext cx="2895600" cy="457200"/>
          </a:xfrm>
          <a:prstGeom prst="rect">
            <a:avLst/>
          </a:prstGeom>
          <a:solidFill>
            <a:schemeClr val="bg1"/>
          </a:solidFill>
          <a:ln w="28575">
            <a:solidFill>
              <a:srgbClr val="0045D0"/>
            </a:solidFill>
          </a:ln>
        </p:spPr>
        <p:txBody>
          <a:bodyPr wrap="square" rtlCol="0">
            <a:spAutoFit/>
          </a:bodyPr>
          <a:lstStyle/>
          <a:p>
            <a:r>
              <a:rPr kumimoji="1" lang="ja-JP" altLang="en-US" sz="2400" dirty="0">
                <a:latin typeface="+mn-ea"/>
              </a:rPr>
              <a:t>会長・幹事アカウント</a:t>
            </a:r>
            <a:endParaRPr kumimoji="1" lang="ja-JP" altLang="en-US" sz="2400" dirty="0"/>
          </a:p>
        </p:txBody>
      </p:sp>
      <p:sp>
        <p:nvSpPr>
          <p:cNvPr id="10" name="テキスト ボックス 9">
            <a:extLst>
              <a:ext uri="{FF2B5EF4-FFF2-40B4-BE49-F238E27FC236}">
                <a16:creationId xmlns:a16="http://schemas.microsoft.com/office/drawing/2014/main" id="{D7400A20-3D49-4BD7-9950-AA5697909F56}"/>
              </a:ext>
            </a:extLst>
          </p:cNvPr>
          <p:cNvSpPr txBox="1"/>
          <p:nvPr/>
        </p:nvSpPr>
        <p:spPr>
          <a:xfrm>
            <a:off x="6096000" y="2953438"/>
            <a:ext cx="2420454" cy="461665"/>
          </a:xfrm>
          <a:prstGeom prst="rect">
            <a:avLst/>
          </a:prstGeom>
          <a:solidFill>
            <a:schemeClr val="bg1"/>
          </a:solidFill>
          <a:ln w="28575">
            <a:solidFill>
              <a:srgbClr val="0045D0"/>
            </a:solidFill>
          </a:ln>
        </p:spPr>
        <p:txBody>
          <a:bodyPr wrap="square" rtlCol="0">
            <a:spAutoFit/>
          </a:bodyPr>
          <a:lstStyle/>
          <a:p>
            <a:r>
              <a:rPr kumimoji="1" lang="ja-JP" altLang="en-US" sz="2400" dirty="0">
                <a:latin typeface="+mn-ea"/>
              </a:rPr>
              <a:t>事務局アカウント</a:t>
            </a:r>
            <a:endParaRPr kumimoji="1" lang="ja-JP" altLang="en-US" sz="2400" dirty="0"/>
          </a:p>
        </p:txBody>
      </p:sp>
    </p:spTree>
    <p:extLst>
      <p:ext uri="{BB962C8B-B14F-4D97-AF65-F5344CB8AC3E}">
        <p14:creationId xmlns:p14="http://schemas.microsoft.com/office/powerpoint/2010/main" val="25059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ピューターのスクリーンショット&#10;&#10;自動的に生成された説明">
            <a:extLst>
              <a:ext uri="{FF2B5EF4-FFF2-40B4-BE49-F238E27FC236}">
                <a16:creationId xmlns:a16="http://schemas.microsoft.com/office/drawing/2014/main" id="{40A5CBF2-94CF-49B9-86E7-40FD4D55E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88" y="482175"/>
            <a:ext cx="5202545" cy="5429542"/>
          </a:xfrm>
          <a:prstGeom prst="rect">
            <a:avLst/>
          </a:prstGeom>
        </p:spPr>
      </p:pic>
      <p:sp>
        <p:nvSpPr>
          <p:cNvPr id="8" name="テキスト ボックス 7">
            <a:extLst>
              <a:ext uri="{FF2B5EF4-FFF2-40B4-BE49-F238E27FC236}">
                <a16:creationId xmlns:a16="http://schemas.microsoft.com/office/drawing/2014/main" id="{B41C0B90-D037-4FE8-908A-543113D8F2D8}"/>
              </a:ext>
            </a:extLst>
          </p:cNvPr>
          <p:cNvSpPr txBox="1"/>
          <p:nvPr/>
        </p:nvSpPr>
        <p:spPr>
          <a:xfrm>
            <a:off x="314104" y="280409"/>
            <a:ext cx="2505296" cy="584775"/>
          </a:xfrm>
          <a:prstGeom prst="rect">
            <a:avLst/>
          </a:prstGeom>
          <a:solidFill>
            <a:schemeClr val="bg1"/>
          </a:solidFill>
        </p:spPr>
        <p:txBody>
          <a:bodyPr wrap="square" rtlCol="0">
            <a:spAutoFit/>
          </a:bodyPr>
          <a:lstStyle/>
          <a:p>
            <a:r>
              <a:rPr kumimoji="1" lang="ja-JP" altLang="en-US" sz="3200" b="1" dirty="0">
                <a:solidFill>
                  <a:srgbClr val="002060"/>
                </a:solidFill>
                <a:latin typeface="+mn-ea"/>
              </a:rPr>
              <a:t>④会員種別</a:t>
            </a:r>
            <a:endParaRPr kumimoji="1" lang="en-US" altLang="ja-JP" sz="3200" b="1" dirty="0">
              <a:solidFill>
                <a:srgbClr val="002060"/>
              </a:solidFill>
              <a:latin typeface="+mn-ea"/>
            </a:endParaRPr>
          </a:p>
        </p:txBody>
      </p:sp>
      <p:sp>
        <p:nvSpPr>
          <p:cNvPr id="2" name="テキスト ボックス 1">
            <a:extLst>
              <a:ext uri="{FF2B5EF4-FFF2-40B4-BE49-F238E27FC236}">
                <a16:creationId xmlns:a16="http://schemas.microsoft.com/office/drawing/2014/main" id="{3AB36B7C-58A9-48A6-A242-45B690863EA0}"/>
              </a:ext>
            </a:extLst>
          </p:cNvPr>
          <p:cNvSpPr txBox="1"/>
          <p:nvPr/>
        </p:nvSpPr>
        <p:spPr>
          <a:xfrm>
            <a:off x="4116706" y="1033588"/>
            <a:ext cx="4558680" cy="3416320"/>
          </a:xfrm>
          <a:prstGeom prst="rect">
            <a:avLst/>
          </a:prstGeom>
          <a:solidFill>
            <a:schemeClr val="bg1"/>
          </a:solidFill>
          <a:ln>
            <a:solidFill>
              <a:srgbClr val="0070C0"/>
            </a:solidFill>
          </a:ln>
        </p:spPr>
        <p:txBody>
          <a:bodyPr wrap="square" rtlCol="0">
            <a:spAutoFit/>
          </a:bodyPr>
          <a:lstStyle/>
          <a:p>
            <a:r>
              <a:rPr kumimoji="1" lang="ja-JP" altLang="en-US" sz="2400" dirty="0">
                <a:solidFill>
                  <a:srgbClr val="002060"/>
                </a:solidFill>
              </a:rPr>
              <a:t>クラブで把握している会員種別と</a:t>
            </a:r>
            <a:r>
              <a:rPr kumimoji="1" lang="en-US" altLang="ja-JP" sz="2400" dirty="0">
                <a:solidFill>
                  <a:srgbClr val="002060"/>
                </a:solidFill>
              </a:rPr>
              <a:t>MyLCI</a:t>
            </a:r>
            <a:r>
              <a:rPr kumimoji="1" lang="ja-JP" altLang="en-US" sz="2400" dirty="0">
                <a:solidFill>
                  <a:srgbClr val="002060"/>
                </a:solidFill>
              </a:rPr>
              <a:t>上での会員種別に差異が</a:t>
            </a:r>
            <a:endParaRPr kumimoji="1" lang="en-US" altLang="ja-JP" sz="2400" dirty="0">
              <a:solidFill>
                <a:srgbClr val="002060"/>
              </a:solidFill>
            </a:endParaRPr>
          </a:p>
          <a:p>
            <a:r>
              <a:rPr kumimoji="1" lang="ja-JP" altLang="en-US" sz="2400" dirty="0">
                <a:solidFill>
                  <a:srgbClr val="002060"/>
                </a:solidFill>
              </a:rPr>
              <a:t>ある会員がみられます</a:t>
            </a:r>
            <a:endParaRPr kumimoji="1" lang="en-US" altLang="ja-JP" sz="2400" dirty="0">
              <a:solidFill>
                <a:srgbClr val="002060"/>
              </a:solidFill>
            </a:endParaRPr>
          </a:p>
          <a:p>
            <a:r>
              <a:rPr kumimoji="1" lang="ja-JP" altLang="en-US" sz="2400" dirty="0">
                <a:solidFill>
                  <a:srgbClr val="002060"/>
                </a:solidFill>
              </a:rPr>
              <a:t>これは、</a:t>
            </a:r>
            <a:r>
              <a:rPr kumimoji="1" lang="en-US" altLang="ja-JP" sz="2400" dirty="0" err="1">
                <a:solidFill>
                  <a:srgbClr val="002060"/>
                </a:solidFill>
              </a:rPr>
              <a:t>eMMR</a:t>
            </a:r>
            <a:r>
              <a:rPr kumimoji="1" lang="ja-JP" altLang="en-US" sz="2400" dirty="0">
                <a:solidFill>
                  <a:srgbClr val="002060"/>
                </a:solidFill>
              </a:rPr>
              <a:t>が</a:t>
            </a:r>
            <a:r>
              <a:rPr kumimoji="1" lang="en-US" altLang="ja-JP" sz="2400" dirty="0" err="1">
                <a:solidFill>
                  <a:srgbClr val="002060"/>
                </a:solidFill>
              </a:rPr>
              <a:t>SavannA</a:t>
            </a:r>
            <a:r>
              <a:rPr kumimoji="1" lang="ja-JP" altLang="en-US" sz="2400" dirty="0">
                <a:solidFill>
                  <a:srgbClr val="002060"/>
                </a:solidFill>
              </a:rPr>
              <a:t>上での会員種別変更を、</a:t>
            </a:r>
            <a:r>
              <a:rPr kumimoji="1" lang="en-US" altLang="ja-JP" sz="2400" dirty="0">
                <a:solidFill>
                  <a:srgbClr val="002060"/>
                </a:solidFill>
              </a:rPr>
              <a:t>MyLCI</a:t>
            </a:r>
            <a:r>
              <a:rPr kumimoji="1" lang="ja-JP" altLang="en-US" sz="2400" dirty="0">
                <a:solidFill>
                  <a:srgbClr val="002060"/>
                </a:solidFill>
              </a:rPr>
              <a:t>に伝達出来なかった不具合に起因するものです</a:t>
            </a:r>
            <a:endParaRPr kumimoji="1" lang="en-US" altLang="ja-JP" sz="2400" dirty="0">
              <a:solidFill>
                <a:srgbClr val="002060"/>
              </a:solidFill>
            </a:endParaRPr>
          </a:p>
          <a:p>
            <a:r>
              <a:rPr kumimoji="1" lang="ja-JP" altLang="en-US" sz="2400" dirty="0">
                <a:solidFill>
                  <a:srgbClr val="002060"/>
                </a:solidFill>
              </a:rPr>
              <a:t>この場合は</a:t>
            </a:r>
            <a:r>
              <a:rPr kumimoji="1" lang="en-US" altLang="ja-JP" sz="2400" dirty="0">
                <a:solidFill>
                  <a:srgbClr val="002060"/>
                </a:solidFill>
              </a:rPr>
              <a:t>MyLCI</a:t>
            </a:r>
            <a:r>
              <a:rPr kumimoji="1" lang="ja-JP" altLang="en-US" sz="2400" dirty="0">
                <a:solidFill>
                  <a:srgbClr val="002060"/>
                </a:solidFill>
              </a:rPr>
              <a:t>の会員種別を</a:t>
            </a:r>
            <a:endParaRPr kumimoji="1" lang="en-US" altLang="ja-JP" sz="2400" dirty="0">
              <a:solidFill>
                <a:srgbClr val="002060"/>
              </a:solidFill>
            </a:endParaRPr>
          </a:p>
          <a:p>
            <a:r>
              <a:rPr kumimoji="1" lang="ja-JP" altLang="en-US" sz="2400" dirty="0">
                <a:solidFill>
                  <a:srgbClr val="002060"/>
                </a:solidFill>
              </a:rPr>
              <a:t>実情に合わせて修正して下さい</a:t>
            </a:r>
          </a:p>
        </p:txBody>
      </p:sp>
      <p:pic>
        <p:nvPicPr>
          <p:cNvPr id="5" name="図 4" descr="スクリーンショットの画面&#10;&#10;自動的に生成された説明">
            <a:extLst>
              <a:ext uri="{FF2B5EF4-FFF2-40B4-BE49-F238E27FC236}">
                <a16:creationId xmlns:a16="http://schemas.microsoft.com/office/drawing/2014/main" id="{D2362156-F5D0-42A0-BCFA-20E12C4E1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80" y="2654665"/>
            <a:ext cx="1676400" cy="3205426"/>
          </a:xfrm>
          <a:prstGeom prst="rect">
            <a:avLst/>
          </a:prstGeom>
          <a:effectLst>
            <a:outerShdw blurRad="241300" algn="ctr" rotWithShape="0">
              <a:prstClr val="black">
                <a:alpha val="40000"/>
              </a:prstClr>
            </a:outerShdw>
          </a:effectLst>
        </p:spPr>
      </p:pic>
      <p:cxnSp>
        <p:nvCxnSpPr>
          <p:cNvPr id="11" name="直線矢印コネクタ 10">
            <a:extLst>
              <a:ext uri="{FF2B5EF4-FFF2-40B4-BE49-F238E27FC236}">
                <a16:creationId xmlns:a16="http://schemas.microsoft.com/office/drawing/2014/main" id="{B0786115-2C2E-4889-B633-83E2673F2202}"/>
              </a:ext>
            </a:extLst>
          </p:cNvPr>
          <p:cNvCxnSpPr>
            <a:cxnSpLocks/>
          </p:cNvCxnSpPr>
          <p:nvPr/>
        </p:nvCxnSpPr>
        <p:spPr bwMode="auto">
          <a:xfrm>
            <a:off x="1522094" y="3196946"/>
            <a:ext cx="1678306" cy="2053549"/>
          </a:xfrm>
          <a:prstGeom prst="straightConnector1">
            <a:avLst/>
          </a:prstGeom>
          <a:solidFill>
            <a:srgbClr val="FFFFFF"/>
          </a:solidFill>
          <a:ln w="69850" cap="flat" cmpd="sng" algn="ctr">
            <a:solidFill>
              <a:srgbClr val="FF0000"/>
            </a:solidFill>
            <a:prstDash val="solid"/>
            <a:round/>
            <a:headEnd type="none" w="med" len="med"/>
            <a:tailEnd type="triangle"/>
          </a:ln>
          <a:effectLst/>
        </p:spPr>
      </p:cxnSp>
      <p:sp>
        <p:nvSpPr>
          <p:cNvPr id="6" name="楕円 5">
            <a:extLst>
              <a:ext uri="{FF2B5EF4-FFF2-40B4-BE49-F238E27FC236}">
                <a16:creationId xmlns:a16="http://schemas.microsoft.com/office/drawing/2014/main" id="{E3DAA4C7-E86D-4D4E-B3D6-6D56B06B02E6}"/>
              </a:ext>
            </a:extLst>
          </p:cNvPr>
          <p:cNvSpPr/>
          <p:nvPr/>
        </p:nvSpPr>
        <p:spPr bwMode="auto">
          <a:xfrm>
            <a:off x="748680" y="2654665"/>
            <a:ext cx="762000" cy="543498"/>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9" name="四角形: 角を丸くする 8">
            <a:extLst>
              <a:ext uri="{FF2B5EF4-FFF2-40B4-BE49-F238E27FC236}">
                <a16:creationId xmlns:a16="http://schemas.microsoft.com/office/drawing/2014/main" id="{542DBFD2-5A70-46B8-93E4-96CE043F2A08}"/>
              </a:ext>
            </a:extLst>
          </p:cNvPr>
          <p:cNvSpPr/>
          <p:nvPr/>
        </p:nvSpPr>
        <p:spPr bwMode="auto">
          <a:xfrm>
            <a:off x="2336132" y="2302559"/>
            <a:ext cx="677978" cy="381000"/>
          </a:xfrm>
          <a:prstGeom prst="roundRect">
            <a:avLst/>
          </a:prstGeom>
          <a:blipFill dpi="0" rotWithShape="1">
            <a:blip r:embed="rId5">
              <a:alphaModFix amt="50000"/>
            </a:blip>
            <a:srcRect/>
            <a:tile tx="0" ty="0" sx="100000" sy="100000" flip="none" algn="tl"/>
          </a:blip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0" name="四角形: 角を丸くする 9">
            <a:extLst>
              <a:ext uri="{FF2B5EF4-FFF2-40B4-BE49-F238E27FC236}">
                <a16:creationId xmlns:a16="http://schemas.microsoft.com/office/drawing/2014/main" id="{FB56B3AF-8A78-4D3C-B269-C5E169ACD550}"/>
              </a:ext>
            </a:extLst>
          </p:cNvPr>
          <p:cNvSpPr/>
          <p:nvPr/>
        </p:nvSpPr>
        <p:spPr bwMode="auto">
          <a:xfrm>
            <a:off x="2358608" y="3842720"/>
            <a:ext cx="525578" cy="348280"/>
          </a:xfrm>
          <a:prstGeom prst="roundRect">
            <a:avLst/>
          </a:prstGeom>
          <a:blipFill dpi="0" rotWithShape="1">
            <a:blip r:embed="rId5">
              <a:alphaModFix amt="50000"/>
            </a:blip>
            <a:srcRect/>
            <a:tile tx="0" ty="0" sx="100000" sy="100000" flip="none" algn="tl"/>
          </a:blip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96015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F292B1A-B9FB-499B-B3C6-8E6E1BA9F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9470"/>
            <a:ext cx="4027482" cy="4715530"/>
          </a:xfrm>
          <a:prstGeom prst="rect">
            <a:avLst/>
          </a:prstGeom>
        </p:spPr>
      </p:pic>
      <p:sp>
        <p:nvSpPr>
          <p:cNvPr id="6" name="楕円 5">
            <a:extLst>
              <a:ext uri="{FF2B5EF4-FFF2-40B4-BE49-F238E27FC236}">
                <a16:creationId xmlns:a16="http://schemas.microsoft.com/office/drawing/2014/main" id="{E3DAA4C7-E86D-4D4E-B3D6-6D56B06B02E6}"/>
              </a:ext>
            </a:extLst>
          </p:cNvPr>
          <p:cNvSpPr/>
          <p:nvPr/>
        </p:nvSpPr>
        <p:spPr bwMode="auto">
          <a:xfrm>
            <a:off x="925518" y="2964455"/>
            <a:ext cx="1219200"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4" name="図 3" descr="スクリーンショットの画面&#10;&#10;自動的に生成された説明">
            <a:extLst>
              <a:ext uri="{FF2B5EF4-FFF2-40B4-BE49-F238E27FC236}">
                <a16:creationId xmlns:a16="http://schemas.microsoft.com/office/drawing/2014/main" id="{17BBEB12-2509-40DA-A260-85AA33B4E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882" y="1788876"/>
            <a:ext cx="3962400" cy="4058503"/>
          </a:xfrm>
          <a:prstGeom prst="rect">
            <a:avLst/>
          </a:prstGeom>
          <a:effectLst>
            <a:outerShdw blurRad="63500" sx="102000" sy="102000" algn="ctr" rotWithShape="0">
              <a:prstClr val="black">
                <a:alpha val="40000"/>
              </a:prstClr>
            </a:outerShdw>
          </a:effectLst>
        </p:spPr>
      </p:pic>
      <p:sp>
        <p:nvSpPr>
          <p:cNvPr id="8" name="テキスト ボックス 7">
            <a:extLst>
              <a:ext uri="{FF2B5EF4-FFF2-40B4-BE49-F238E27FC236}">
                <a16:creationId xmlns:a16="http://schemas.microsoft.com/office/drawing/2014/main" id="{B41C0B90-D037-4FE8-908A-543113D8F2D8}"/>
              </a:ext>
            </a:extLst>
          </p:cNvPr>
          <p:cNvSpPr txBox="1"/>
          <p:nvPr/>
        </p:nvSpPr>
        <p:spPr>
          <a:xfrm>
            <a:off x="3438304" y="818297"/>
            <a:ext cx="4181696" cy="1077218"/>
          </a:xfrm>
          <a:prstGeom prst="rect">
            <a:avLst/>
          </a:prstGeom>
          <a:solidFill>
            <a:schemeClr val="bg1"/>
          </a:solidFill>
          <a:ln>
            <a:solidFill>
              <a:srgbClr val="0070C0"/>
            </a:solidFill>
          </a:ln>
        </p:spPr>
        <p:txBody>
          <a:bodyPr wrap="square" rtlCol="0">
            <a:spAutoFit/>
          </a:bodyPr>
          <a:lstStyle/>
          <a:p>
            <a:r>
              <a:rPr kumimoji="1" lang="ja-JP" altLang="en-US" sz="3200" dirty="0">
                <a:solidFill>
                  <a:srgbClr val="002060"/>
                </a:solidFill>
                <a:latin typeface="+mn-ea"/>
              </a:rPr>
              <a:t>会員情報編集画面</a:t>
            </a:r>
            <a:endParaRPr kumimoji="1" lang="en-US" altLang="ja-JP" sz="3200" dirty="0">
              <a:solidFill>
                <a:srgbClr val="002060"/>
              </a:solidFill>
              <a:latin typeface="+mn-ea"/>
            </a:endParaRPr>
          </a:p>
          <a:p>
            <a:r>
              <a:rPr kumimoji="1" lang="ja-JP" altLang="en-US" sz="3200" dirty="0">
                <a:solidFill>
                  <a:srgbClr val="002060"/>
                </a:solidFill>
                <a:latin typeface="+mn-ea"/>
              </a:rPr>
              <a:t>　　　会員種別の変更</a:t>
            </a:r>
            <a:endParaRPr kumimoji="1" lang="en-US" altLang="ja-JP" sz="3200" dirty="0">
              <a:solidFill>
                <a:srgbClr val="002060"/>
              </a:solidFill>
              <a:latin typeface="+mn-ea"/>
            </a:endParaRPr>
          </a:p>
        </p:txBody>
      </p:sp>
      <p:sp>
        <p:nvSpPr>
          <p:cNvPr id="9" name="四角形: 角を丸くする 8">
            <a:extLst>
              <a:ext uri="{FF2B5EF4-FFF2-40B4-BE49-F238E27FC236}">
                <a16:creationId xmlns:a16="http://schemas.microsoft.com/office/drawing/2014/main" id="{A28A79AC-CF60-4995-B7B3-73454D6A73B0}"/>
              </a:ext>
            </a:extLst>
          </p:cNvPr>
          <p:cNvSpPr/>
          <p:nvPr/>
        </p:nvSpPr>
        <p:spPr bwMode="auto">
          <a:xfrm>
            <a:off x="1126728" y="1506563"/>
            <a:ext cx="304800" cy="152400"/>
          </a:xfrm>
          <a:prstGeom prst="roundRect">
            <a:avLst/>
          </a:prstGeom>
          <a:blipFill dpi="0" rotWithShape="1">
            <a:blip r:embed="rId5">
              <a:alphaModFix amt="59000"/>
            </a:blip>
            <a:srcRect/>
            <a:tile tx="0" ty="0" sx="100000" sy="100000" flip="none" algn="tl"/>
          </a:blip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0" name="四角形: 角を丸くする 9">
            <a:extLst>
              <a:ext uri="{FF2B5EF4-FFF2-40B4-BE49-F238E27FC236}">
                <a16:creationId xmlns:a16="http://schemas.microsoft.com/office/drawing/2014/main" id="{69AC1C59-F3F4-4538-96E4-DC2EFBED763D}"/>
              </a:ext>
            </a:extLst>
          </p:cNvPr>
          <p:cNvSpPr/>
          <p:nvPr/>
        </p:nvSpPr>
        <p:spPr bwMode="auto">
          <a:xfrm>
            <a:off x="1143000" y="3048000"/>
            <a:ext cx="480060" cy="152400"/>
          </a:xfrm>
          <a:prstGeom prst="roundRect">
            <a:avLst/>
          </a:prstGeom>
          <a:blipFill dpi="0" rotWithShape="1">
            <a:blip r:embed="rId5">
              <a:alphaModFix amt="60000"/>
            </a:blip>
            <a:srcRect/>
            <a:tile tx="0" ty="0" sx="100000" sy="100000" flip="none" algn="tl"/>
          </a:blip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1" name="四角形: 角を丸くする 10">
            <a:extLst>
              <a:ext uri="{FF2B5EF4-FFF2-40B4-BE49-F238E27FC236}">
                <a16:creationId xmlns:a16="http://schemas.microsoft.com/office/drawing/2014/main" id="{357F1F17-AF54-474D-AB31-E6FE12F91572}"/>
              </a:ext>
            </a:extLst>
          </p:cNvPr>
          <p:cNvSpPr/>
          <p:nvPr/>
        </p:nvSpPr>
        <p:spPr bwMode="auto">
          <a:xfrm>
            <a:off x="1126728" y="1893375"/>
            <a:ext cx="480060" cy="152400"/>
          </a:xfrm>
          <a:prstGeom prst="roundRect">
            <a:avLst/>
          </a:prstGeom>
          <a:blipFill dpi="0" rotWithShape="1">
            <a:blip r:embed="rId5">
              <a:alphaModFix amt="60000"/>
            </a:blip>
            <a:srcRect/>
            <a:tile tx="0" ty="0" sx="100000" sy="100000" flip="none" algn="tl"/>
          </a:blip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2" name="四角形: 角を丸くする 11">
            <a:extLst>
              <a:ext uri="{FF2B5EF4-FFF2-40B4-BE49-F238E27FC236}">
                <a16:creationId xmlns:a16="http://schemas.microsoft.com/office/drawing/2014/main" id="{DA5EAF2A-AF1E-4DE3-B176-2DF73B2AD756}"/>
              </a:ext>
            </a:extLst>
          </p:cNvPr>
          <p:cNvSpPr/>
          <p:nvPr/>
        </p:nvSpPr>
        <p:spPr bwMode="auto">
          <a:xfrm>
            <a:off x="1142999" y="2190830"/>
            <a:ext cx="447519" cy="152400"/>
          </a:xfrm>
          <a:prstGeom prst="roundRect">
            <a:avLst/>
          </a:prstGeom>
          <a:blipFill dpi="0" rotWithShape="1">
            <a:blip r:embed="rId5">
              <a:alphaModFix amt="60000"/>
            </a:blip>
            <a:srcRect/>
            <a:tile tx="0" ty="0" sx="100000" sy="100000" flip="none" algn="tl"/>
          </a:blip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3" name="四角形: 角を丸くする 12">
            <a:extLst>
              <a:ext uri="{FF2B5EF4-FFF2-40B4-BE49-F238E27FC236}">
                <a16:creationId xmlns:a16="http://schemas.microsoft.com/office/drawing/2014/main" id="{60DEA532-68F9-4665-96AC-15B5D9B4127F}"/>
              </a:ext>
            </a:extLst>
          </p:cNvPr>
          <p:cNvSpPr/>
          <p:nvPr/>
        </p:nvSpPr>
        <p:spPr bwMode="auto">
          <a:xfrm>
            <a:off x="1141968" y="2645269"/>
            <a:ext cx="480060" cy="152400"/>
          </a:xfrm>
          <a:prstGeom prst="roundRect">
            <a:avLst/>
          </a:prstGeom>
          <a:blipFill dpi="0" rotWithShape="1">
            <a:blip r:embed="rId5">
              <a:alphaModFix amt="60000"/>
            </a:blip>
            <a:srcRect/>
            <a:tile tx="0" ty="0" sx="100000" sy="100000" flip="none" algn="tl"/>
          </a:blip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422443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 抽象, コンピュータ, ノートパソコン が含まれている画像&#10;&#10;自動的に生成された説明">
            <a:extLst>
              <a:ext uri="{FF2B5EF4-FFF2-40B4-BE49-F238E27FC236}">
                <a16:creationId xmlns:a16="http://schemas.microsoft.com/office/drawing/2014/main" id="{143E01E1-131D-4898-8443-F1274B41FF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36333" y="1107185"/>
            <a:ext cx="8121868" cy="4852420"/>
          </a:xfrm>
          <a:prstGeom prst="rect">
            <a:avLst/>
          </a:prstGeom>
        </p:spPr>
      </p:pic>
      <p:sp>
        <p:nvSpPr>
          <p:cNvPr id="7" name="テキスト ボックス 6">
            <a:extLst>
              <a:ext uri="{FF2B5EF4-FFF2-40B4-BE49-F238E27FC236}">
                <a16:creationId xmlns:a16="http://schemas.microsoft.com/office/drawing/2014/main" id="{C294A380-2814-4511-BE90-9C521F499D00}"/>
              </a:ext>
            </a:extLst>
          </p:cNvPr>
          <p:cNvSpPr txBox="1"/>
          <p:nvPr/>
        </p:nvSpPr>
        <p:spPr>
          <a:xfrm>
            <a:off x="744696" y="214098"/>
            <a:ext cx="4386943" cy="584775"/>
          </a:xfrm>
          <a:prstGeom prst="rect">
            <a:avLst/>
          </a:prstGeom>
          <a:solidFill>
            <a:schemeClr val="bg1"/>
          </a:solidFill>
          <a:ln w="19050">
            <a:noFill/>
          </a:ln>
        </p:spPr>
        <p:txBody>
          <a:bodyPr wrap="square" rtlCol="0">
            <a:spAutoFit/>
          </a:bodyPr>
          <a:lstStyle/>
          <a:p>
            <a:r>
              <a:rPr kumimoji="1" lang="ja-JP" altLang="en-US" sz="3200" b="1" dirty="0">
                <a:solidFill>
                  <a:srgbClr val="002060"/>
                </a:solidFill>
              </a:rPr>
              <a:t>家族会員について</a:t>
            </a:r>
          </a:p>
        </p:txBody>
      </p:sp>
      <p:sp>
        <p:nvSpPr>
          <p:cNvPr id="8" name="楕円 7">
            <a:extLst>
              <a:ext uri="{FF2B5EF4-FFF2-40B4-BE49-F238E27FC236}">
                <a16:creationId xmlns:a16="http://schemas.microsoft.com/office/drawing/2014/main" id="{4645B2E7-1D2A-46E4-8E55-40F7090A03E6}"/>
              </a:ext>
            </a:extLst>
          </p:cNvPr>
          <p:cNvSpPr/>
          <p:nvPr/>
        </p:nvSpPr>
        <p:spPr bwMode="auto">
          <a:xfrm>
            <a:off x="6217653" y="4175659"/>
            <a:ext cx="1160031" cy="756523"/>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9" name="テキスト ボックス 8">
            <a:extLst>
              <a:ext uri="{FF2B5EF4-FFF2-40B4-BE49-F238E27FC236}">
                <a16:creationId xmlns:a16="http://schemas.microsoft.com/office/drawing/2014/main" id="{551CDA67-B32B-4872-92DA-96E74D871A90}"/>
              </a:ext>
            </a:extLst>
          </p:cNvPr>
          <p:cNvSpPr txBox="1"/>
          <p:nvPr/>
        </p:nvSpPr>
        <p:spPr>
          <a:xfrm>
            <a:off x="4783570" y="350825"/>
            <a:ext cx="4028198" cy="2677656"/>
          </a:xfrm>
          <a:prstGeom prst="rect">
            <a:avLst/>
          </a:prstGeom>
          <a:solidFill>
            <a:schemeClr val="bg1"/>
          </a:solidFill>
          <a:ln>
            <a:solidFill>
              <a:srgbClr val="0070C0"/>
            </a:solidFill>
          </a:ln>
        </p:spPr>
        <p:txBody>
          <a:bodyPr wrap="square" rtlCol="0">
            <a:spAutoFit/>
          </a:bodyPr>
          <a:lstStyle/>
          <a:p>
            <a:r>
              <a:rPr kumimoji="1" lang="ja-JP" altLang="en-US" sz="2800" dirty="0">
                <a:solidFill>
                  <a:srgbClr val="002060"/>
                </a:solidFill>
              </a:rPr>
              <a:t>家族会員を構成するには、まず親会員となる会員の他に子会員となる会員を入会登録します。</a:t>
            </a:r>
            <a:endParaRPr kumimoji="1" lang="en-US" altLang="ja-JP" sz="2800" dirty="0">
              <a:solidFill>
                <a:srgbClr val="002060"/>
              </a:solidFill>
            </a:endParaRPr>
          </a:p>
          <a:p>
            <a:r>
              <a:rPr kumimoji="1" lang="ja-JP" altLang="en-US" sz="2800" dirty="0">
                <a:solidFill>
                  <a:srgbClr val="002060"/>
                </a:solidFill>
              </a:rPr>
              <a:t>その後に親会員となる会員が世帯を作成します。</a:t>
            </a:r>
            <a:endParaRPr kumimoji="1" lang="en-US" altLang="ja-JP" sz="2800" dirty="0">
              <a:solidFill>
                <a:srgbClr val="002060"/>
              </a:solidFill>
            </a:endParaRPr>
          </a:p>
        </p:txBody>
      </p:sp>
    </p:spTree>
    <p:extLst>
      <p:ext uri="{BB962C8B-B14F-4D97-AF65-F5344CB8AC3E}">
        <p14:creationId xmlns:p14="http://schemas.microsoft.com/office/powerpoint/2010/main" val="69020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294A380-2814-4511-BE90-9C521F499D00}"/>
              </a:ext>
            </a:extLst>
          </p:cNvPr>
          <p:cNvSpPr txBox="1"/>
          <p:nvPr/>
        </p:nvSpPr>
        <p:spPr>
          <a:xfrm>
            <a:off x="744696" y="214098"/>
            <a:ext cx="4386943" cy="584775"/>
          </a:xfrm>
          <a:prstGeom prst="rect">
            <a:avLst/>
          </a:prstGeom>
          <a:solidFill>
            <a:schemeClr val="bg1"/>
          </a:solidFill>
          <a:ln w="19050">
            <a:noFill/>
          </a:ln>
        </p:spPr>
        <p:txBody>
          <a:bodyPr wrap="square" rtlCol="0">
            <a:spAutoFit/>
          </a:bodyPr>
          <a:lstStyle/>
          <a:p>
            <a:r>
              <a:rPr kumimoji="1" lang="ja-JP" altLang="en-US" sz="3200" b="1" dirty="0">
                <a:solidFill>
                  <a:srgbClr val="002060"/>
                </a:solidFill>
              </a:rPr>
              <a:t>家族会員について</a:t>
            </a:r>
          </a:p>
        </p:txBody>
      </p:sp>
      <p:sp>
        <p:nvSpPr>
          <p:cNvPr id="8" name="楕円 7">
            <a:extLst>
              <a:ext uri="{FF2B5EF4-FFF2-40B4-BE49-F238E27FC236}">
                <a16:creationId xmlns:a16="http://schemas.microsoft.com/office/drawing/2014/main" id="{4645B2E7-1D2A-46E4-8E55-40F7090A03E6}"/>
              </a:ext>
            </a:extLst>
          </p:cNvPr>
          <p:cNvSpPr/>
          <p:nvPr/>
        </p:nvSpPr>
        <p:spPr bwMode="auto">
          <a:xfrm>
            <a:off x="6217653" y="4175659"/>
            <a:ext cx="1160031" cy="756523"/>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3" name="図 2" descr="スクリーンショットの画面&#10;&#10;自動的に生成された説明">
            <a:extLst>
              <a:ext uri="{FF2B5EF4-FFF2-40B4-BE49-F238E27FC236}">
                <a16:creationId xmlns:a16="http://schemas.microsoft.com/office/drawing/2014/main" id="{8099036A-8E6E-4704-9086-74BEC546400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9000"/>
                    </a14:imgEffect>
                  </a14:imgLayer>
                </a14:imgProps>
              </a:ext>
              <a:ext uri="{28A0092B-C50C-407E-A947-70E740481C1C}">
                <a14:useLocalDpi xmlns:a14="http://schemas.microsoft.com/office/drawing/2010/main" val="0"/>
              </a:ext>
            </a:extLst>
          </a:blip>
          <a:stretch>
            <a:fillRect/>
          </a:stretch>
        </p:blipFill>
        <p:spPr>
          <a:xfrm>
            <a:off x="744696" y="1209680"/>
            <a:ext cx="6848635" cy="4677458"/>
          </a:xfrm>
          <a:prstGeom prst="rect">
            <a:avLst/>
          </a:prstGeom>
        </p:spPr>
      </p:pic>
      <p:sp>
        <p:nvSpPr>
          <p:cNvPr id="9" name="テキスト ボックス 8">
            <a:extLst>
              <a:ext uri="{FF2B5EF4-FFF2-40B4-BE49-F238E27FC236}">
                <a16:creationId xmlns:a16="http://schemas.microsoft.com/office/drawing/2014/main" id="{551CDA67-B32B-4872-92DA-96E74D871A90}"/>
              </a:ext>
            </a:extLst>
          </p:cNvPr>
          <p:cNvSpPr txBox="1"/>
          <p:nvPr/>
        </p:nvSpPr>
        <p:spPr>
          <a:xfrm>
            <a:off x="4551947" y="1661932"/>
            <a:ext cx="4114800" cy="2308324"/>
          </a:xfrm>
          <a:prstGeom prst="rect">
            <a:avLst/>
          </a:prstGeom>
          <a:solidFill>
            <a:schemeClr val="bg1"/>
          </a:solidFill>
          <a:ln>
            <a:solidFill>
              <a:srgbClr val="0070C0"/>
            </a:solidFill>
          </a:ln>
        </p:spPr>
        <p:txBody>
          <a:bodyPr wrap="square" rtlCol="0">
            <a:spAutoFit/>
          </a:bodyPr>
          <a:lstStyle/>
          <a:p>
            <a:r>
              <a:rPr kumimoji="1" lang="ja-JP" altLang="en-US" sz="2400" dirty="0">
                <a:solidFill>
                  <a:srgbClr val="002060"/>
                </a:solidFill>
              </a:rPr>
              <a:t>パイロットプログラムが終了したため、新たに家族会員世帯を作成する際に親会員と子会員の住所が違っていた場合、システム上で自動的に親会員の住所に統一されます。</a:t>
            </a:r>
            <a:endParaRPr kumimoji="1" lang="en-US" altLang="ja-JP" sz="2400" dirty="0">
              <a:solidFill>
                <a:srgbClr val="002060"/>
              </a:solidFill>
            </a:endParaRPr>
          </a:p>
        </p:txBody>
      </p:sp>
    </p:spTree>
    <p:extLst>
      <p:ext uri="{BB962C8B-B14F-4D97-AF65-F5344CB8AC3E}">
        <p14:creationId xmlns:p14="http://schemas.microsoft.com/office/powerpoint/2010/main" val="3729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41C0B90-D037-4FE8-908A-543113D8F2D8}"/>
              </a:ext>
            </a:extLst>
          </p:cNvPr>
          <p:cNvSpPr txBox="1"/>
          <p:nvPr/>
        </p:nvSpPr>
        <p:spPr>
          <a:xfrm>
            <a:off x="457200" y="228600"/>
            <a:ext cx="7772400" cy="584775"/>
          </a:xfrm>
          <a:prstGeom prst="rect">
            <a:avLst/>
          </a:prstGeom>
          <a:solidFill>
            <a:schemeClr val="bg1"/>
          </a:solidFill>
          <a:ln>
            <a:noFill/>
          </a:ln>
        </p:spPr>
        <p:txBody>
          <a:bodyPr wrap="square" rtlCol="0">
            <a:spAutoFit/>
          </a:bodyPr>
          <a:lstStyle/>
          <a:p>
            <a:r>
              <a:rPr kumimoji="1" lang="en-US" altLang="ja-JP" sz="3200" dirty="0">
                <a:solidFill>
                  <a:srgbClr val="002060"/>
                </a:solidFill>
                <a:latin typeface="+mn-ea"/>
              </a:rPr>
              <a:t>MyLCI</a:t>
            </a:r>
            <a:r>
              <a:rPr kumimoji="1" lang="ja-JP" altLang="en-US" sz="3200" dirty="0">
                <a:solidFill>
                  <a:srgbClr val="002060"/>
                </a:solidFill>
                <a:latin typeface="+mn-ea"/>
              </a:rPr>
              <a:t>のトレーニングエリア（練習用サイト）</a:t>
            </a:r>
            <a:endParaRPr kumimoji="1" lang="en-US" altLang="ja-JP" sz="3200" dirty="0">
              <a:solidFill>
                <a:srgbClr val="002060"/>
              </a:solidFill>
              <a:latin typeface="+mn-ea"/>
            </a:endParaRPr>
          </a:p>
        </p:txBody>
      </p:sp>
      <p:pic>
        <p:nvPicPr>
          <p:cNvPr id="9" name="図 8" descr="コンピューターのスクリーンショット&#10;&#10;自動的に生成された説明">
            <a:extLst>
              <a:ext uri="{FF2B5EF4-FFF2-40B4-BE49-F238E27FC236}">
                <a16:creationId xmlns:a16="http://schemas.microsoft.com/office/drawing/2014/main" id="{BABE9BA9-2EEC-4669-B43F-60AD12CFE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143000"/>
            <a:ext cx="7620000" cy="4607441"/>
          </a:xfrm>
          <a:prstGeom prst="rect">
            <a:avLst/>
          </a:prstGeom>
        </p:spPr>
      </p:pic>
      <p:sp>
        <p:nvSpPr>
          <p:cNvPr id="6" name="楕円 5">
            <a:extLst>
              <a:ext uri="{FF2B5EF4-FFF2-40B4-BE49-F238E27FC236}">
                <a16:creationId xmlns:a16="http://schemas.microsoft.com/office/drawing/2014/main" id="{E3DAA4C7-E86D-4D4E-B3D6-6D56B06B02E6}"/>
              </a:ext>
            </a:extLst>
          </p:cNvPr>
          <p:cNvSpPr/>
          <p:nvPr/>
        </p:nvSpPr>
        <p:spPr bwMode="auto">
          <a:xfrm>
            <a:off x="6096000" y="2286000"/>
            <a:ext cx="1219200"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17697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41C0B90-D037-4FE8-908A-543113D8F2D8}"/>
              </a:ext>
            </a:extLst>
          </p:cNvPr>
          <p:cNvSpPr txBox="1"/>
          <p:nvPr/>
        </p:nvSpPr>
        <p:spPr>
          <a:xfrm>
            <a:off x="457200" y="228600"/>
            <a:ext cx="7772400" cy="584775"/>
          </a:xfrm>
          <a:prstGeom prst="rect">
            <a:avLst/>
          </a:prstGeom>
          <a:solidFill>
            <a:schemeClr val="bg1"/>
          </a:solidFill>
          <a:ln>
            <a:noFill/>
          </a:ln>
        </p:spPr>
        <p:txBody>
          <a:bodyPr wrap="square" rtlCol="0">
            <a:spAutoFit/>
          </a:bodyPr>
          <a:lstStyle/>
          <a:p>
            <a:r>
              <a:rPr kumimoji="1" lang="en-US" altLang="ja-JP" sz="3200" dirty="0">
                <a:solidFill>
                  <a:srgbClr val="002060"/>
                </a:solidFill>
                <a:latin typeface="+mn-ea"/>
              </a:rPr>
              <a:t>MyLCI</a:t>
            </a:r>
            <a:r>
              <a:rPr kumimoji="1" lang="ja-JP" altLang="en-US" sz="3200" dirty="0">
                <a:solidFill>
                  <a:srgbClr val="002060"/>
                </a:solidFill>
                <a:latin typeface="+mn-ea"/>
              </a:rPr>
              <a:t>のトレーニングエリア（練習用サイト）</a:t>
            </a:r>
            <a:endParaRPr kumimoji="1" lang="en-US" altLang="ja-JP" sz="3200" dirty="0">
              <a:solidFill>
                <a:srgbClr val="002060"/>
              </a:solidFill>
              <a:latin typeface="+mn-ea"/>
            </a:endParaRPr>
          </a:p>
        </p:txBody>
      </p:sp>
      <p:pic>
        <p:nvPicPr>
          <p:cNvPr id="3" name="図 2" descr="パソコンの画面&#10;&#10;自動的に生成された説明">
            <a:extLst>
              <a:ext uri="{FF2B5EF4-FFF2-40B4-BE49-F238E27FC236}">
                <a16:creationId xmlns:a16="http://schemas.microsoft.com/office/drawing/2014/main" id="{8DF37689-A262-4670-90B5-5F28E396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31" y="1066801"/>
            <a:ext cx="7613869" cy="4777106"/>
          </a:xfrm>
          <a:prstGeom prst="rect">
            <a:avLst/>
          </a:prstGeom>
        </p:spPr>
      </p:pic>
      <p:sp>
        <p:nvSpPr>
          <p:cNvPr id="6" name="楕円 5">
            <a:extLst>
              <a:ext uri="{FF2B5EF4-FFF2-40B4-BE49-F238E27FC236}">
                <a16:creationId xmlns:a16="http://schemas.microsoft.com/office/drawing/2014/main" id="{E3DAA4C7-E86D-4D4E-B3D6-6D56B06B02E6}"/>
              </a:ext>
            </a:extLst>
          </p:cNvPr>
          <p:cNvSpPr/>
          <p:nvPr/>
        </p:nvSpPr>
        <p:spPr bwMode="auto">
          <a:xfrm>
            <a:off x="838200" y="1828800"/>
            <a:ext cx="2895600"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7" name="テキスト ボックス 6">
            <a:extLst>
              <a:ext uri="{FF2B5EF4-FFF2-40B4-BE49-F238E27FC236}">
                <a16:creationId xmlns:a16="http://schemas.microsoft.com/office/drawing/2014/main" id="{3E3634F4-D4B0-4F20-BC8B-E52C07F017FC}"/>
              </a:ext>
            </a:extLst>
          </p:cNvPr>
          <p:cNvSpPr txBox="1"/>
          <p:nvPr/>
        </p:nvSpPr>
        <p:spPr>
          <a:xfrm>
            <a:off x="3505200" y="2615626"/>
            <a:ext cx="5181600" cy="2400657"/>
          </a:xfrm>
          <a:prstGeom prst="rect">
            <a:avLst/>
          </a:prstGeom>
          <a:solidFill>
            <a:schemeClr val="bg1"/>
          </a:solidFill>
          <a:ln>
            <a:solidFill>
              <a:srgbClr val="0070C0"/>
            </a:solidFill>
          </a:ln>
        </p:spPr>
        <p:txBody>
          <a:bodyPr wrap="square" rtlCol="0">
            <a:spAutoFit/>
          </a:bodyPr>
          <a:lstStyle/>
          <a:p>
            <a:r>
              <a:rPr kumimoji="1" lang="ja-JP" altLang="en-US" sz="3000" dirty="0">
                <a:solidFill>
                  <a:srgbClr val="002060"/>
                </a:solidFill>
              </a:rPr>
              <a:t>自クラブのデータを使用して</a:t>
            </a:r>
            <a:r>
              <a:rPr kumimoji="1" lang="en-US" altLang="ja-JP" sz="3000" dirty="0">
                <a:solidFill>
                  <a:srgbClr val="002060"/>
                </a:solidFill>
              </a:rPr>
              <a:t>MyLCI</a:t>
            </a:r>
            <a:r>
              <a:rPr kumimoji="1" lang="ja-JP" altLang="en-US" sz="3000" dirty="0">
                <a:solidFill>
                  <a:srgbClr val="002060"/>
                </a:solidFill>
              </a:rPr>
              <a:t>の操作を練習することが出来ます。</a:t>
            </a:r>
            <a:endParaRPr kumimoji="1" lang="en-US" altLang="ja-JP" sz="3000" dirty="0">
              <a:solidFill>
                <a:srgbClr val="002060"/>
              </a:solidFill>
            </a:endParaRPr>
          </a:p>
          <a:p>
            <a:r>
              <a:rPr kumimoji="1" lang="ja-JP" altLang="en-US" sz="3000" dirty="0">
                <a:solidFill>
                  <a:srgbClr val="002060"/>
                </a:solidFill>
              </a:rPr>
              <a:t>重要な操作だけでなく使う機会が少ない機能もお試し下さい。</a:t>
            </a:r>
          </a:p>
        </p:txBody>
      </p:sp>
    </p:spTree>
    <p:extLst>
      <p:ext uri="{BB962C8B-B14F-4D97-AF65-F5344CB8AC3E}">
        <p14:creationId xmlns:p14="http://schemas.microsoft.com/office/powerpoint/2010/main" val="346204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457200" y="304800"/>
            <a:ext cx="8382000" cy="5324535"/>
          </a:xfrm>
          <a:prstGeom prst="rect">
            <a:avLst/>
          </a:prstGeom>
          <a:noFill/>
        </p:spPr>
        <p:txBody>
          <a:bodyPr wrap="square" rtlCol="0">
            <a:spAutoFit/>
          </a:bodyPr>
          <a:lstStyle/>
          <a:p>
            <a:r>
              <a:rPr kumimoji="1" lang="ja-JP" altLang="en-US" sz="4000" b="1" dirty="0">
                <a:solidFill>
                  <a:srgbClr val="002060"/>
                </a:solidFill>
                <a:latin typeface="+mn-ea"/>
              </a:rPr>
              <a:t>３．</a:t>
            </a:r>
            <a:r>
              <a:rPr kumimoji="1" lang="en-US" altLang="ja-JP" sz="4000" b="1" dirty="0" err="1">
                <a:solidFill>
                  <a:srgbClr val="002060"/>
                </a:solidFill>
                <a:latin typeface="+mn-ea"/>
              </a:rPr>
              <a:t>MyLION</a:t>
            </a:r>
            <a:r>
              <a:rPr kumimoji="1" lang="ja-JP" altLang="en-US" sz="4000" b="1" dirty="0">
                <a:solidFill>
                  <a:srgbClr val="002060"/>
                </a:solidFill>
                <a:latin typeface="+mn-ea"/>
              </a:rPr>
              <a:t>でのアクティビティ報告</a:t>
            </a:r>
            <a:endParaRPr kumimoji="1" lang="en-US" altLang="ja-JP" sz="4000" b="1" dirty="0">
              <a:solidFill>
                <a:srgbClr val="002060"/>
              </a:solidFill>
              <a:latin typeface="+mn-ea"/>
            </a:endParaRPr>
          </a:p>
          <a:p>
            <a:endParaRPr kumimoji="1" lang="en-US" altLang="ja-JP" sz="1600" b="1" dirty="0">
              <a:solidFill>
                <a:srgbClr val="002060"/>
              </a:solidFill>
              <a:latin typeface="+mn-ea"/>
            </a:endParaRPr>
          </a:p>
          <a:p>
            <a:endParaRPr kumimoji="1" lang="en-US" altLang="ja-JP" sz="2800" b="1" dirty="0">
              <a:solidFill>
                <a:srgbClr val="002060"/>
              </a:solidFill>
              <a:latin typeface="+mn-ea"/>
            </a:endParaRPr>
          </a:p>
          <a:p>
            <a:r>
              <a:rPr kumimoji="1" lang="ja-JP" altLang="en-US" sz="3200" b="1" dirty="0">
                <a:solidFill>
                  <a:srgbClr val="002060"/>
                </a:solidFill>
                <a:latin typeface="+mn-ea"/>
              </a:rPr>
              <a:t>ライオンアカウントを取得していれば、アクティビティ報告はスマートフォンのアプリからでも行えますが、本日はクラブ事務局向けセミナーですので、</a:t>
            </a:r>
            <a:r>
              <a:rPr kumimoji="1" lang="en-US" altLang="ja-JP" sz="3200" b="1" dirty="0">
                <a:solidFill>
                  <a:srgbClr val="002060"/>
                </a:solidFill>
                <a:latin typeface="+mn-ea"/>
              </a:rPr>
              <a:t>WEB</a:t>
            </a:r>
            <a:r>
              <a:rPr kumimoji="1" lang="ja-JP" altLang="en-US" sz="3200" b="1" dirty="0">
                <a:solidFill>
                  <a:srgbClr val="002060"/>
                </a:solidFill>
                <a:latin typeface="+mn-ea"/>
              </a:rPr>
              <a:t>版</a:t>
            </a:r>
            <a:r>
              <a:rPr kumimoji="1" lang="en-US" altLang="ja-JP" sz="3200" b="1" dirty="0" err="1">
                <a:solidFill>
                  <a:srgbClr val="002060"/>
                </a:solidFill>
                <a:latin typeface="+mn-ea"/>
              </a:rPr>
              <a:t>MyLION</a:t>
            </a:r>
            <a:r>
              <a:rPr kumimoji="1" lang="ja-JP" altLang="en-US" sz="3200" b="1" dirty="0">
                <a:solidFill>
                  <a:srgbClr val="002060"/>
                </a:solidFill>
                <a:latin typeface="+mn-ea"/>
              </a:rPr>
              <a:t>の説明のみ行います。</a:t>
            </a:r>
            <a:endParaRPr kumimoji="1" lang="en-US" altLang="ja-JP" sz="3200" b="1" dirty="0">
              <a:solidFill>
                <a:srgbClr val="002060"/>
              </a:solidFill>
              <a:latin typeface="+mn-ea"/>
            </a:endParaRPr>
          </a:p>
          <a:p>
            <a:endParaRPr kumimoji="1" lang="en-US" altLang="ja-JP" sz="3200" b="1" dirty="0">
              <a:solidFill>
                <a:srgbClr val="002060"/>
              </a:solidFill>
              <a:latin typeface="+mn-ea"/>
            </a:endParaRPr>
          </a:p>
          <a:p>
            <a:r>
              <a:rPr kumimoji="1" lang="en-US" altLang="ja-JP" sz="3200" b="1" dirty="0" err="1">
                <a:solidFill>
                  <a:srgbClr val="FF0000"/>
                </a:solidFill>
                <a:latin typeface="+mn-ea"/>
              </a:rPr>
              <a:t>MyLION</a:t>
            </a:r>
            <a:r>
              <a:rPr kumimoji="1" lang="ja-JP" altLang="en-US" sz="3200" b="1" dirty="0">
                <a:solidFill>
                  <a:srgbClr val="FF0000"/>
                </a:solidFill>
                <a:latin typeface="+mn-ea"/>
              </a:rPr>
              <a:t>へアクセスする際に使用するブラウザは、</a:t>
            </a:r>
            <a:r>
              <a:rPr kumimoji="1" lang="en-US" altLang="ja-JP" sz="3200" b="1" dirty="0">
                <a:solidFill>
                  <a:srgbClr val="FF0000"/>
                </a:solidFill>
                <a:latin typeface="+mn-ea"/>
              </a:rPr>
              <a:t>Chrome</a:t>
            </a:r>
            <a:r>
              <a:rPr kumimoji="1" lang="ja-JP" altLang="en-US" sz="3200" b="1" dirty="0">
                <a:solidFill>
                  <a:srgbClr val="FF0000"/>
                </a:solidFill>
                <a:latin typeface="+mn-ea"/>
              </a:rPr>
              <a:t>またはＦｉｒｅ</a:t>
            </a:r>
            <a:r>
              <a:rPr kumimoji="1" lang="en-US" altLang="ja-JP" sz="3200" b="1" dirty="0">
                <a:solidFill>
                  <a:srgbClr val="FF0000"/>
                </a:solidFill>
                <a:latin typeface="+mn-ea"/>
              </a:rPr>
              <a:t>Fox</a:t>
            </a:r>
            <a:r>
              <a:rPr kumimoji="1" lang="ja-JP" altLang="en-US" sz="3200" b="1" dirty="0">
                <a:solidFill>
                  <a:srgbClr val="FF0000"/>
                </a:solidFill>
                <a:latin typeface="+mn-ea"/>
              </a:rPr>
              <a:t>を使用して下さい。</a:t>
            </a:r>
            <a:endParaRPr kumimoji="1" lang="en-US" altLang="ja-JP" sz="3200" b="1" dirty="0">
              <a:solidFill>
                <a:srgbClr val="FF0000"/>
              </a:solidFill>
              <a:latin typeface="+mn-ea"/>
            </a:endParaRPr>
          </a:p>
          <a:p>
            <a:r>
              <a:rPr kumimoji="1" lang="ja-JP" altLang="en-US" sz="3200" b="1" dirty="0">
                <a:solidFill>
                  <a:srgbClr val="FF0000"/>
                </a:solidFill>
                <a:latin typeface="+mn-ea"/>
              </a:rPr>
              <a:t>ＩＥでは不具合が報告されています。</a:t>
            </a:r>
          </a:p>
        </p:txBody>
      </p:sp>
    </p:spTree>
    <p:extLst>
      <p:ext uri="{BB962C8B-B14F-4D97-AF65-F5344CB8AC3E}">
        <p14:creationId xmlns:p14="http://schemas.microsoft.com/office/powerpoint/2010/main" val="338149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381000" y="304800"/>
            <a:ext cx="8610600" cy="6109365"/>
          </a:xfrm>
          <a:prstGeom prst="rect">
            <a:avLst/>
          </a:prstGeom>
          <a:noFill/>
        </p:spPr>
        <p:txBody>
          <a:bodyPr wrap="square" rtlCol="0">
            <a:spAutoFit/>
          </a:bodyPr>
          <a:lstStyle/>
          <a:p>
            <a:r>
              <a:rPr kumimoji="1" lang="ja-JP" altLang="en-US" sz="3600" b="1" dirty="0">
                <a:solidFill>
                  <a:srgbClr val="002060"/>
                </a:solidFill>
                <a:latin typeface="+mn-ea"/>
              </a:rPr>
              <a:t>１．今月からのオンライン報告（宛先別）</a:t>
            </a:r>
            <a:endParaRPr kumimoji="1" lang="en-US" altLang="ja-JP" sz="3600" b="1" dirty="0">
              <a:solidFill>
                <a:srgbClr val="002060"/>
              </a:solidFill>
              <a:latin typeface="+mn-ea"/>
            </a:endParaRPr>
          </a:p>
          <a:p>
            <a:endParaRPr kumimoji="1" lang="en-US" altLang="ja-JP" sz="1100" b="1" dirty="0">
              <a:solidFill>
                <a:srgbClr val="002060"/>
              </a:solidFill>
              <a:latin typeface="+mn-ea"/>
            </a:endParaRPr>
          </a:p>
          <a:p>
            <a:r>
              <a:rPr kumimoji="1" lang="ja-JP" altLang="en-US" sz="3600" b="1" dirty="0">
                <a:solidFill>
                  <a:srgbClr val="002060"/>
                </a:solidFill>
                <a:latin typeface="+mn-ea"/>
              </a:rPr>
              <a:t>　</a:t>
            </a:r>
            <a:r>
              <a:rPr kumimoji="1" lang="ja-JP" altLang="en-US" sz="3200" b="1" u="sng" dirty="0">
                <a:solidFill>
                  <a:srgbClr val="002060"/>
                </a:solidFill>
                <a:latin typeface="+mn-ea"/>
              </a:rPr>
              <a:t>①国際本部への報告（</a:t>
            </a:r>
            <a:r>
              <a:rPr kumimoji="1" lang="en-US" altLang="ja-JP" sz="3200" b="1" u="sng" dirty="0">
                <a:solidFill>
                  <a:srgbClr val="002060"/>
                </a:solidFill>
                <a:latin typeface="+mn-ea"/>
              </a:rPr>
              <a:t>MyLCI</a:t>
            </a:r>
            <a:r>
              <a:rPr kumimoji="1" lang="ja-JP" altLang="en-US" sz="3200" b="1" u="sng" dirty="0">
                <a:solidFill>
                  <a:srgbClr val="002060"/>
                </a:solidFill>
                <a:latin typeface="+mn-ea"/>
              </a:rPr>
              <a:t>と</a:t>
            </a:r>
            <a:r>
              <a:rPr kumimoji="1" lang="en-US" altLang="ja-JP" sz="3200" b="1" u="sng" dirty="0" err="1">
                <a:solidFill>
                  <a:srgbClr val="002060"/>
                </a:solidFill>
                <a:latin typeface="+mn-ea"/>
              </a:rPr>
              <a:t>MyLION</a:t>
            </a:r>
            <a:r>
              <a:rPr kumimoji="1" lang="ja-JP" altLang="en-US" sz="3200" b="1" u="sng" dirty="0">
                <a:solidFill>
                  <a:srgbClr val="002060"/>
                </a:solidFill>
                <a:latin typeface="+mn-ea"/>
              </a:rPr>
              <a:t>）</a:t>
            </a:r>
            <a:endParaRPr kumimoji="1" lang="en-US" altLang="ja-JP" sz="3200" b="1" u="sng" dirty="0">
              <a:solidFill>
                <a:srgbClr val="002060"/>
              </a:solidFill>
              <a:latin typeface="+mn-ea"/>
            </a:endParaRPr>
          </a:p>
          <a:p>
            <a:r>
              <a:rPr kumimoji="1" lang="ja-JP" altLang="en-US" sz="3200" b="1" dirty="0">
                <a:solidFill>
                  <a:srgbClr val="002060"/>
                </a:solidFill>
                <a:latin typeface="+mn-ea"/>
              </a:rPr>
              <a:t>　　</a:t>
            </a:r>
            <a:r>
              <a:rPr kumimoji="1" lang="ja-JP" altLang="en-US" sz="2800" b="1" dirty="0">
                <a:solidFill>
                  <a:srgbClr val="002060"/>
                </a:solidFill>
                <a:latin typeface="+mn-ea"/>
              </a:rPr>
              <a:t>　</a:t>
            </a:r>
            <a:r>
              <a:rPr kumimoji="1" lang="en-US" altLang="ja-JP" sz="2800" b="1" dirty="0">
                <a:solidFill>
                  <a:srgbClr val="002060"/>
                </a:solidFill>
                <a:latin typeface="+mn-ea"/>
              </a:rPr>
              <a:t>MyLCI</a:t>
            </a:r>
            <a:r>
              <a:rPr kumimoji="1" lang="ja-JP" altLang="en-US" sz="2800" b="1" dirty="0">
                <a:solidFill>
                  <a:srgbClr val="002060"/>
                </a:solidFill>
                <a:latin typeface="+mn-ea"/>
              </a:rPr>
              <a:t>と</a:t>
            </a:r>
            <a:r>
              <a:rPr kumimoji="1" lang="en-US" altLang="ja-JP" sz="2800" b="1" dirty="0" err="1">
                <a:solidFill>
                  <a:srgbClr val="002060"/>
                </a:solidFill>
                <a:latin typeface="+mn-ea"/>
              </a:rPr>
              <a:t>MyLION</a:t>
            </a:r>
            <a:r>
              <a:rPr kumimoji="1" lang="ja-JP" altLang="en-US" sz="2800" b="1" dirty="0">
                <a:solidFill>
                  <a:srgbClr val="002060"/>
                </a:solidFill>
                <a:latin typeface="+mn-ea"/>
              </a:rPr>
              <a:t>での報告は国際本部</a:t>
            </a:r>
            <a:r>
              <a:rPr kumimoji="1" lang="en-US" altLang="ja-JP" sz="2800" b="1" dirty="0">
                <a:solidFill>
                  <a:srgbClr val="002060"/>
                </a:solidFill>
                <a:latin typeface="+mn-ea"/>
              </a:rPr>
              <a:t>WEB</a:t>
            </a:r>
            <a:r>
              <a:rPr kumimoji="1" lang="ja-JP" altLang="en-US" sz="2800" b="1" dirty="0">
                <a:solidFill>
                  <a:srgbClr val="002060"/>
                </a:solidFill>
                <a:latin typeface="+mn-ea"/>
              </a:rPr>
              <a:t>サイト</a:t>
            </a:r>
            <a:endParaRPr kumimoji="1" lang="en-US" altLang="ja-JP" sz="2800" b="1" dirty="0">
              <a:solidFill>
                <a:srgbClr val="002060"/>
              </a:solidFill>
              <a:latin typeface="+mn-ea"/>
            </a:endParaRPr>
          </a:p>
          <a:p>
            <a:r>
              <a:rPr kumimoji="1" lang="ja-JP" altLang="en-US" sz="2800" b="1" dirty="0">
                <a:solidFill>
                  <a:srgbClr val="002060"/>
                </a:solidFill>
                <a:latin typeface="+mn-ea"/>
              </a:rPr>
              <a:t>　　　から</a:t>
            </a:r>
            <a:r>
              <a:rPr kumimoji="1" lang="ja-JP" altLang="en-US" sz="2800" b="1" u="sng" dirty="0">
                <a:solidFill>
                  <a:srgbClr val="FF0000"/>
                </a:solidFill>
                <a:latin typeface="+mn-ea"/>
              </a:rPr>
              <a:t>ライオンアカウント</a:t>
            </a:r>
            <a:r>
              <a:rPr kumimoji="1" lang="ja-JP" altLang="en-US" sz="2800" b="1" dirty="0">
                <a:solidFill>
                  <a:srgbClr val="002060"/>
                </a:solidFill>
                <a:latin typeface="+mn-ea"/>
              </a:rPr>
              <a:t>を使ってログインします　</a:t>
            </a:r>
            <a:endParaRPr kumimoji="1" lang="en-US" altLang="ja-JP" sz="2800" b="1" dirty="0">
              <a:solidFill>
                <a:srgbClr val="002060"/>
              </a:solidFill>
              <a:latin typeface="+mn-ea"/>
            </a:endParaRPr>
          </a:p>
          <a:p>
            <a:r>
              <a:rPr kumimoji="1" lang="ja-JP" altLang="en-US" sz="2800" b="1" dirty="0">
                <a:solidFill>
                  <a:srgbClr val="002060"/>
                </a:solidFill>
                <a:latin typeface="+mn-ea"/>
              </a:rPr>
              <a:t>　　　（</a:t>
            </a:r>
            <a:r>
              <a:rPr kumimoji="1" lang="en-US" altLang="ja-JP" sz="2800" b="1" dirty="0" err="1">
                <a:solidFill>
                  <a:srgbClr val="002060"/>
                </a:solidFill>
                <a:latin typeface="+mn-ea"/>
              </a:rPr>
              <a:t>ServannA</a:t>
            </a:r>
            <a:r>
              <a:rPr kumimoji="1" lang="ja-JP" altLang="en-US" sz="2800" b="1" dirty="0">
                <a:solidFill>
                  <a:srgbClr val="002060"/>
                </a:solidFill>
                <a:latin typeface="+mn-ea"/>
              </a:rPr>
              <a:t>からのログインは出来ません）</a:t>
            </a:r>
            <a:endParaRPr kumimoji="1" lang="en-US" altLang="ja-JP" sz="2800" b="1" dirty="0">
              <a:solidFill>
                <a:srgbClr val="002060"/>
              </a:solidFill>
              <a:latin typeface="+mn-ea"/>
            </a:endParaRPr>
          </a:p>
          <a:p>
            <a:endParaRPr kumimoji="1" lang="en-US" altLang="ja-JP" sz="1200" b="1" dirty="0">
              <a:solidFill>
                <a:srgbClr val="002060"/>
              </a:solidFill>
              <a:latin typeface="+mn-ea"/>
            </a:endParaRPr>
          </a:p>
          <a:p>
            <a:r>
              <a:rPr kumimoji="1" lang="ja-JP" altLang="en-US" sz="3200" b="1" dirty="0">
                <a:solidFill>
                  <a:srgbClr val="002060"/>
                </a:solidFill>
                <a:latin typeface="+mn-ea"/>
              </a:rPr>
              <a:t>　</a:t>
            </a:r>
            <a:r>
              <a:rPr kumimoji="1" lang="ja-JP" altLang="en-US" sz="3200" b="1" u="sng" dirty="0">
                <a:solidFill>
                  <a:srgbClr val="002060"/>
                </a:solidFill>
                <a:latin typeface="+mn-ea"/>
              </a:rPr>
              <a:t>②地区やライオン誌への報告（</a:t>
            </a:r>
            <a:r>
              <a:rPr kumimoji="1" lang="en-US" altLang="ja-JP" sz="3200" b="1" u="sng" dirty="0" err="1">
                <a:solidFill>
                  <a:srgbClr val="002060"/>
                </a:solidFill>
                <a:latin typeface="+mn-ea"/>
              </a:rPr>
              <a:t>ServannA</a:t>
            </a:r>
            <a:r>
              <a:rPr kumimoji="1" lang="ja-JP" altLang="en-US" sz="3200" b="1" u="sng" dirty="0">
                <a:solidFill>
                  <a:srgbClr val="002060"/>
                </a:solidFill>
                <a:latin typeface="+mn-ea"/>
              </a:rPr>
              <a:t>）</a:t>
            </a:r>
            <a:endParaRPr kumimoji="1" lang="en-US" altLang="ja-JP" sz="3200" b="1" u="sng" dirty="0">
              <a:solidFill>
                <a:srgbClr val="002060"/>
              </a:solidFill>
              <a:latin typeface="+mn-ea"/>
            </a:endParaRPr>
          </a:p>
          <a:p>
            <a:r>
              <a:rPr kumimoji="1" lang="ja-JP" altLang="en-US" sz="2800" b="1" dirty="0">
                <a:solidFill>
                  <a:srgbClr val="002060"/>
                </a:solidFill>
                <a:latin typeface="+mn-ea"/>
              </a:rPr>
              <a:t>　　　地区・ライオン誌に</a:t>
            </a:r>
            <a:r>
              <a:rPr kumimoji="1" lang="en-US" altLang="ja-JP" sz="2800" b="1" dirty="0" err="1">
                <a:solidFill>
                  <a:srgbClr val="002060"/>
                </a:solidFill>
                <a:latin typeface="+mn-ea"/>
              </a:rPr>
              <a:t>ServannA</a:t>
            </a:r>
            <a:r>
              <a:rPr kumimoji="1" lang="ja-JP" altLang="en-US" sz="2800" b="1" dirty="0">
                <a:solidFill>
                  <a:srgbClr val="002060"/>
                </a:solidFill>
                <a:latin typeface="+mn-ea"/>
              </a:rPr>
              <a:t>で報告するための</a:t>
            </a:r>
            <a:endParaRPr kumimoji="1" lang="en-US" altLang="ja-JP" sz="2800" b="1" dirty="0">
              <a:solidFill>
                <a:srgbClr val="002060"/>
              </a:solidFill>
              <a:latin typeface="+mn-ea"/>
            </a:endParaRPr>
          </a:p>
          <a:p>
            <a:r>
              <a:rPr kumimoji="1" lang="ja-JP" altLang="en-US" sz="2800" b="1" dirty="0">
                <a:solidFill>
                  <a:srgbClr val="002060"/>
                </a:solidFill>
                <a:latin typeface="+mn-ea"/>
              </a:rPr>
              <a:t>　　　ログイン方法は</a:t>
            </a:r>
            <a:r>
              <a:rPr kumimoji="1" lang="ja-JP" altLang="en-US" sz="2800" b="1" u="sng" dirty="0">
                <a:solidFill>
                  <a:srgbClr val="FF0000"/>
                </a:solidFill>
                <a:latin typeface="+mn-ea"/>
              </a:rPr>
              <a:t>今までと全く同じです</a:t>
            </a:r>
            <a:r>
              <a:rPr kumimoji="1" lang="ja-JP" altLang="en-US" sz="2800" b="1" dirty="0">
                <a:solidFill>
                  <a:schemeClr val="tx2"/>
                </a:solidFill>
                <a:latin typeface="+mn-ea"/>
              </a:rPr>
              <a:t>　</a:t>
            </a:r>
            <a:endParaRPr kumimoji="1" lang="en-US" altLang="ja-JP" sz="2800" b="1" dirty="0">
              <a:solidFill>
                <a:schemeClr val="tx2"/>
              </a:solidFill>
              <a:latin typeface="+mn-ea"/>
            </a:endParaRPr>
          </a:p>
          <a:p>
            <a:r>
              <a:rPr kumimoji="1" lang="ja-JP" altLang="en-US" sz="2800" b="1" dirty="0">
                <a:solidFill>
                  <a:srgbClr val="002060"/>
                </a:solidFill>
                <a:latin typeface="+mn-ea"/>
              </a:rPr>
              <a:t>　　　（ライオンアカウントではログイン出来ません）　</a:t>
            </a:r>
            <a:endParaRPr kumimoji="1" lang="en-US" altLang="ja-JP" sz="2800" b="1" dirty="0">
              <a:solidFill>
                <a:srgbClr val="002060"/>
              </a:solidFill>
              <a:latin typeface="+mn-ea"/>
            </a:endParaRPr>
          </a:p>
          <a:p>
            <a:r>
              <a:rPr kumimoji="1" lang="ja-JP" altLang="en-US" sz="2800" b="1" dirty="0">
                <a:solidFill>
                  <a:srgbClr val="002060"/>
                </a:solidFill>
                <a:latin typeface="+mn-ea"/>
              </a:rPr>
              <a:t>　　　同様にクラブ三役の役員登録は今後も必要です</a:t>
            </a:r>
            <a:endParaRPr kumimoji="1" lang="en-US" altLang="ja-JP" sz="2800" b="1" dirty="0">
              <a:solidFill>
                <a:srgbClr val="002060"/>
              </a:solidFill>
              <a:latin typeface="+mn-ea"/>
            </a:endParaRPr>
          </a:p>
          <a:p>
            <a:r>
              <a:rPr kumimoji="1" lang="ja-JP" altLang="en-US" sz="2800" b="1" dirty="0">
                <a:solidFill>
                  <a:srgbClr val="002060"/>
                </a:solidFill>
                <a:latin typeface="+mn-ea"/>
              </a:rPr>
              <a:t>　　　（</a:t>
            </a:r>
            <a:r>
              <a:rPr kumimoji="1" lang="en-US" altLang="ja-JP" sz="2800" b="1" dirty="0" err="1">
                <a:solidFill>
                  <a:srgbClr val="002060"/>
                </a:solidFill>
                <a:latin typeface="+mn-ea"/>
              </a:rPr>
              <a:t>ServannA</a:t>
            </a:r>
            <a:r>
              <a:rPr kumimoji="1" lang="ja-JP" altLang="en-US" sz="2800" b="1" dirty="0">
                <a:solidFill>
                  <a:srgbClr val="002060"/>
                </a:solidFill>
                <a:latin typeface="+mn-ea"/>
              </a:rPr>
              <a:t>用アカウントが作成されます）</a:t>
            </a:r>
            <a:endParaRPr kumimoji="1" lang="en-US" altLang="ja-JP" sz="2800" b="1" dirty="0">
              <a:solidFill>
                <a:srgbClr val="002060"/>
              </a:solidFill>
              <a:latin typeface="+mn-ea"/>
            </a:endParaRPr>
          </a:p>
          <a:p>
            <a:r>
              <a:rPr kumimoji="1" lang="ja-JP" altLang="en-US" sz="3600" b="1" dirty="0">
                <a:solidFill>
                  <a:srgbClr val="002060"/>
                </a:solidFill>
                <a:latin typeface="+mn-ea"/>
              </a:rPr>
              <a:t>　　　</a:t>
            </a:r>
            <a:endParaRPr kumimoji="1" lang="en-US" altLang="ja-JP" sz="3600" b="1" dirty="0">
              <a:solidFill>
                <a:srgbClr val="002060"/>
              </a:solidFill>
              <a:latin typeface="+mn-ea"/>
            </a:endParaRPr>
          </a:p>
        </p:txBody>
      </p:sp>
      <p:sp>
        <p:nvSpPr>
          <p:cNvPr id="3" name="テキスト ボックス 2">
            <a:extLst>
              <a:ext uri="{FF2B5EF4-FFF2-40B4-BE49-F238E27FC236}">
                <a16:creationId xmlns:a16="http://schemas.microsoft.com/office/drawing/2014/main" id="{7CA1FF9C-A27B-45B1-957B-1CE08E9D1E51}"/>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１．今月からのオンライン報告</a:t>
            </a:r>
            <a:endParaRPr kumimoji="1" lang="en-US" altLang="ja-JP" sz="2400" b="1" dirty="0">
              <a:ln w="3175">
                <a:solidFill>
                  <a:srgbClr val="0045D0"/>
                </a:solidFill>
              </a:ln>
              <a:solidFill>
                <a:schemeClr val="bg1"/>
              </a:solidFill>
              <a:latin typeface="+mn-ea"/>
            </a:endParaRPr>
          </a:p>
        </p:txBody>
      </p:sp>
    </p:spTree>
    <p:extLst>
      <p:ext uri="{BB962C8B-B14F-4D97-AF65-F5344CB8AC3E}">
        <p14:creationId xmlns:p14="http://schemas.microsoft.com/office/powerpoint/2010/main" val="21723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コンピューターのスクリーンショット&#10;&#10;自動的に生成された説明">
            <a:extLst>
              <a:ext uri="{FF2B5EF4-FFF2-40B4-BE49-F238E27FC236}">
                <a16:creationId xmlns:a16="http://schemas.microsoft.com/office/drawing/2014/main" id="{1ABD113A-155C-4869-A8A6-7B82BEF99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5" y="685800"/>
            <a:ext cx="8344329" cy="4737343"/>
          </a:xfrm>
          <a:prstGeom prst="rect">
            <a:avLst/>
          </a:prstGeom>
        </p:spPr>
      </p:pic>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195470" y="381000"/>
            <a:ext cx="8153400" cy="457200"/>
          </a:xfrm>
        </p:spPr>
        <p:txBody>
          <a:bodyPr/>
          <a:lstStyle/>
          <a:p>
            <a:r>
              <a:rPr kumimoji="1" lang="ja-JP" altLang="en-US" sz="2400" dirty="0">
                <a:latin typeface="+mj-ea"/>
                <a:ea typeface="+mj-ea"/>
              </a:rPr>
              <a:t>ログイン後のアプリケーション選択画面</a:t>
            </a:r>
          </a:p>
        </p:txBody>
      </p:sp>
      <p:sp>
        <p:nvSpPr>
          <p:cNvPr id="7" name="楕円 6">
            <a:extLst>
              <a:ext uri="{FF2B5EF4-FFF2-40B4-BE49-F238E27FC236}">
                <a16:creationId xmlns:a16="http://schemas.microsoft.com/office/drawing/2014/main" id="{4E9D77CB-924E-4B00-B584-6036DA533D33}"/>
              </a:ext>
            </a:extLst>
          </p:cNvPr>
          <p:cNvSpPr/>
          <p:nvPr/>
        </p:nvSpPr>
        <p:spPr bwMode="auto">
          <a:xfrm>
            <a:off x="1981200" y="3962400"/>
            <a:ext cx="1676400" cy="609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3335519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228600" y="298312"/>
            <a:ext cx="8153400" cy="457200"/>
          </a:xfrm>
        </p:spPr>
        <p:txBody>
          <a:bodyPr/>
          <a:lstStyle/>
          <a:p>
            <a:r>
              <a:rPr kumimoji="1" lang="en-US" altLang="ja-JP" sz="2400" dirty="0" err="1">
                <a:latin typeface="+mj-ea"/>
                <a:ea typeface="+mj-ea"/>
              </a:rPr>
              <a:t>MyLION</a:t>
            </a:r>
            <a:r>
              <a:rPr kumimoji="1" lang="ja-JP" altLang="en-US" sz="2400" dirty="0">
                <a:latin typeface="+mj-ea"/>
                <a:ea typeface="+mj-ea"/>
              </a:rPr>
              <a:t>ログイン後のホーム画面</a:t>
            </a:r>
          </a:p>
        </p:txBody>
      </p:sp>
      <p:pic>
        <p:nvPicPr>
          <p:cNvPr id="6" name="図 5" descr="スクリーンショットの画面&#10;&#10;自動的に生成された説明">
            <a:extLst>
              <a:ext uri="{FF2B5EF4-FFF2-40B4-BE49-F238E27FC236}">
                <a16:creationId xmlns:a16="http://schemas.microsoft.com/office/drawing/2014/main" id="{EE89CCAB-1F4D-431E-B89A-09CCDDD9F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tretch>
            <a:fillRect/>
          </a:stretch>
        </p:blipFill>
        <p:spPr>
          <a:xfrm>
            <a:off x="1905000" y="841887"/>
            <a:ext cx="5423041" cy="5260600"/>
          </a:xfrm>
          <a:prstGeom prst="rect">
            <a:avLst/>
          </a:prstGeom>
          <a:effectLst>
            <a:outerShdw blurRad="50800" dist="38100" dir="2700000" algn="tl" rotWithShape="0">
              <a:prstClr val="black">
                <a:alpha val="40000"/>
              </a:prstClr>
            </a:outerShdw>
          </a:effectLst>
        </p:spPr>
      </p:pic>
      <p:sp>
        <p:nvSpPr>
          <p:cNvPr id="5" name="楕円 4">
            <a:extLst>
              <a:ext uri="{FF2B5EF4-FFF2-40B4-BE49-F238E27FC236}">
                <a16:creationId xmlns:a16="http://schemas.microsoft.com/office/drawing/2014/main" id="{B749FEA6-E040-4335-86F7-99C0407E70F9}"/>
              </a:ext>
            </a:extLst>
          </p:cNvPr>
          <p:cNvSpPr/>
          <p:nvPr/>
        </p:nvSpPr>
        <p:spPr bwMode="auto">
          <a:xfrm>
            <a:off x="3581401" y="868056"/>
            <a:ext cx="1676400" cy="609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1790312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195470" y="381000"/>
            <a:ext cx="8153400" cy="457200"/>
          </a:xfrm>
        </p:spPr>
        <p:txBody>
          <a:bodyPr/>
          <a:lstStyle/>
          <a:p>
            <a:r>
              <a:rPr kumimoji="1" lang="ja-JP" altLang="en-US" sz="2400" dirty="0">
                <a:latin typeface="+mj-ea"/>
                <a:ea typeface="+mj-ea"/>
              </a:rPr>
              <a:t>報告画面（今後のアクティビティを計画）</a:t>
            </a:r>
          </a:p>
        </p:txBody>
      </p:sp>
      <p:pic>
        <p:nvPicPr>
          <p:cNvPr id="6" name="図 5" descr="スクリーンショットの画面&#10;&#10;自動的に生成された説明">
            <a:extLst>
              <a:ext uri="{FF2B5EF4-FFF2-40B4-BE49-F238E27FC236}">
                <a16:creationId xmlns:a16="http://schemas.microsoft.com/office/drawing/2014/main" id="{99D76764-C774-449D-9DE2-DA1EE73DD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6400516" cy="3956136"/>
          </a:xfrm>
          <a:prstGeom prst="rect">
            <a:avLst/>
          </a:prstGeom>
        </p:spPr>
      </p:pic>
      <p:sp>
        <p:nvSpPr>
          <p:cNvPr id="5" name="楕円 4">
            <a:extLst>
              <a:ext uri="{FF2B5EF4-FFF2-40B4-BE49-F238E27FC236}">
                <a16:creationId xmlns:a16="http://schemas.microsoft.com/office/drawing/2014/main" id="{D40D093E-84DD-4F90-B444-B7AD45937D9B}"/>
              </a:ext>
            </a:extLst>
          </p:cNvPr>
          <p:cNvSpPr/>
          <p:nvPr/>
        </p:nvSpPr>
        <p:spPr bwMode="auto">
          <a:xfrm>
            <a:off x="6172200" y="1682664"/>
            <a:ext cx="1747630" cy="7620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373294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195470" y="381000"/>
            <a:ext cx="8153400" cy="457200"/>
          </a:xfrm>
        </p:spPr>
        <p:txBody>
          <a:bodyPr/>
          <a:lstStyle/>
          <a:p>
            <a:r>
              <a:rPr kumimoji="1" lang="ja-JP" altLang="en-US" sz="2400" dirty="0">
                <a:latin typeface="+mj-ea"/>
                <a:ea typeface="+mj-ea"/>
              </a:rPr>
              <a:t>報告画面（今後のアクティビティを計画）</a:t>
            </a:r>
          </a:p>
        </p:txBody>
      </p:sp>
      <p:pic>
        <p:nvPicPr>
          <p:cNvPr id="4" name="図 3" descr="スクリーンショットの画面&#10;&#10;自動的に生成された説明">
            <a:extLst>
              <a:ext uri="{FF2B5EF4-FFF2-40B4-BE49-F238E27FC236}">
                <a16:creationId xmlns:a16="http://schemas.microsoft.com/office/drawing/2014/main" id="{2B01C28B-7EEC-4AA9-8A43-2DD7048DB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95400"/>
            <a:ext cx="6553201" cy="4114800"/>
          </a:xfrm>
          <a:prstGeom prst="rect">
            <a:avLst/>
          </a:prstGeom>
          <a:effectLst>
            <a:outerShdw blurRad="50800" dist="38100" dir="2700000" algn="tl" rotWithShape="0">
              <a:prstClr val="black">
                <a:alpha val="40000"/>
              </a:prstClr>
            </a:outerShdw>
          </a:effectLst>
        </p:spPr>
      </p:pic>
      <p:sp>
        <p:nvSpPr>
          <p:cNvPr id="5" name="楕円 4">
            <a:extLst>
              <a:ext uri="{FF2B5EF4-FFF2-40B4-BE49-F238E27FC236}">
                <a16:creationId xmlns:a16="http://schemas.microsoft.com/office/drawing/2014/main" id="{D40D093E-84DD-4F90-B444-B7AD45937D9B}"/>
              </a:ext>
            </a:extLst>
          </p:cNvPr>
          <p:cNvSpPr/>
          <p:nvPr/>
        </p:nvSpPr>
        <p:spPr bwMode="auto">
          <a:xfrm>
            <a:off x="3581400" y="3886200"/>
            <a:ext cx="1747630" cy="7620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4228496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スクリーンショットの画面&#10;&#10;自動的に生成された説明">
            <a:extLst>
              <a:ext uri="{FF2B5EF4-FFF2-40B4-BE49-F238E27FC236}">
                <a16:creationId xmlns:a16="http://schemas.microsoft.com/office/drawing/2014/main" id="{73E74AAD-3096-453D-BD62-FE98568D6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658" y="838199"/>
            <a:ext cx="5510277" cy="5159507"/>
          </a:xfrm>
          <a:prstGeom prst="rect">
            <a:avLst/>
          </a:prstGeom>
          <a:effectLst>
            <a:outerShdw blurRad="50800" dist="38100" dir="2700000" algn="tl" rotWithShape="0">
              <a:prstClr val="black">
                <a:alpha val="40000"/>
              </a:prstClr>
            </a:outerShdw>
          </a:effectLst>
        </p:spPr>
      </p:pic>
      <p:sp>
        <p:nvSpPr>
          <p:cNvPr id="9" name="タイトル 2">
            <a:extLst>
              <a:ext uri="{FF2B5EF4-FFF2-40B4-BE49-F238E27FC236}">
                <a16:creationId xmlns:a16="http://schemas.microsoft.com/office/drawing/2014/main" id="{2BB09EC5-9D58-47A0-BB82-EFE21B83B684}"/>
              </a:ext>
            </a:extLst>
          </p:cNvPr>
          <p:cNvSpPr>
            <a:spLocks noGrp="1"/>
          </p:cNvSpPr>
          <p:nvPr>
            <p:ph type="title"/>
          </p:nvPr>
        </p:nvSpPr>
        <p:spPr>
          <a:xfrm>
            <a:off x="195470" y="381000"/>
            <a:ext cx="8153400" cy="457200"/>
          </a:xfrm>
        </p:spPr>
        <p:txBody>
          <a:bodyPr/>
          <a:lstStyle/>
          <a:p>
            <a:r>
              <a:rPr kumimoji="1" lang="ja-JP" altLang="en-US" sz="2400" dirty="0">
                <a:latin typeface="+mj-ea"/>
                <a:ea typeface="+mj-ea"/>
              </a:rPr>
              <a:t>報告画面（今後のアクティビティを計画）</a:t>
            </a:r>
          </a:p>
        </p:txBody>
      </p:sp>
    </p:spTree>
    <p:extLst>
      <p:ext uri="{BB962C8B-B14F-4D97-AF65-F5344CB8AC3E}">
        <p14:creationId xmlns:p14="http://schemas.microsoft.com/office/powerpoint/2010/main" val="2446066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の画面&#10;&#10;自動的に生成された説明">
            <a:extLst>
              <a:ext uri="{FF2B5EF4-FFF2-40B4-BE49-F238E27FC236}">
                <a16:creationId xmlns:a16="http://schemas.microsoft.com/office/drawing/2014/main" id="{F53BD5D0-ED64-419E-8234-50227741B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860446"/>
            <a:ext cx="5429529" cy="5340624"/>
          </a:xfrm>
          <a:prstGeom prst="rect">
            <a:avLst/>
          </a:prstGeom>
          <a:effectLst>
            <a:outerShdw blurRad="50800" dist="38100" dir="2700000" algn="tl" rotWithShape="0">
              <a:prstClr val="black">
                <a:alpha val="40000"/>
              </a:prstClr>
            </a:outerShdw>
          </a:effectLst>
        </p:spPr>
      </p:pic>
      <p:sp>
        <p:nvSpPr>
          <p:cNvPr id="7" name="タイトル 2">
            <a:extLst>
              <a:ext uri="{FF2B5EF4-FFF2-40B4-BE49-F238E27FC236}">
                <a16:creationId xmlns:a16="http://schemas.microsoft.com/office/drawing/2014/main" id="{FA08FD1B-3856-4048-A5C8-E44F05968CA2}"/>
              </a:ext>
            </a:extLst>
          </p:cNvPr>
          <p:cNvSpPr txBox="1">
            <a:spLocks/>
          </p:cNvSpPr>
          <p:nvPr/>
        </p:nvSpPr>
        <p:spPr bwMode="auto">
          <a:xfrm>
            <a:off x="228600" y="283029"/>
            <a:ext cx="8153400" cy="4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r>
              <a:rPr kumimoji="1" lang="ja-JP" altLang="en-US" sz="2400" kern="0" dirty="0">
                <a:latin typeface="+mj-ea"/>
                <a:ea typeface="+mj-ea"/>
              </a:rPr>
              <a:t>報告画面（今後のアクティビティを計画）</a:t>
            </a:r>
          </a:p>
        </p:txBody>
      </p:sp>
      <p:sp>
        <p:nvSpPr>
          <p:cNvPr id="6" name="テキスト ボックス 5">
            <a:extLst>
              <a:ext uri="{FF2B5EF4-FFF2-40B4-BE49-F238E27FC236}">
                <a16:creationId xmlns:a16="http://schemas.microsoft.com/office/drawing/2014/main" id="{845870CD-A2C7-42EE-BB6A-84AA979EBC03}"/>
              </a:ext>
            </a:extLst>
          </p:cNvPr>
          <p:cNvSpPr txBox="1"/>
          <p:nvPr/>
        </p:nvSpPr>
        <p:spPr>
          <a:xfrm>
            <a:off x="4076700" y="2743200"/>
            <a:ext cx="4724400" cy="2554545"/>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000" dirty="0">
                <a:solidFill>
                  <a:srgbClr val="002060"/>
                </a:solidFill>
              </a:rPr>
              <a:t>アクティビティの写真を掲載することが出来ます。一目で区別を付けやすいように</a:t>
            </a:r>
            <a:r>
              <a:rPr kumimoji="1" lang="en-US" altLang="ja-JP" sz="2000" dirty="0">
                <a:solidFill>
                  <a:srgbClr val="002060"/>
                </a:solidFill>
              </a:rPr>
              <a:t>PC</a:t>
            </a:r>
            <a:r>
              <a:rPr kumimoji="1" lang="ja-JP" altLang="en-US" sz="2000" dirty="0">
                <a:solidFill>
                  <a:srgbClr val="002060"/>
                </a:solidFill>
              </a:rPr>
              <a:t>やスマホに保存された写真をアップロードしてみて下さい。</a:t>
            </a:r>
            <a:endParaRPr kumimoji="1" lang="en-US" altLang="ja-JP" sz="2000" dirty="0">
              <a:solidFill>
                <a:srgbClr val="002060"/>
              </a:solidFill>
            </a:endParaRPr>
          </a:p>
          <a:p>
            <a:r>
              <a:rPr kumimoji="1" lang="ja-JP" altLang="en-US" sz="2000" dirty="0">
                <a:solidFill>
                  <a:srgbClr val="002060"/>
                </a:solidFill>
              </a:rPr>
              <a:t>アクティビティ終了後の報告時に写真を差し替えたりすることも出来ます。</a:t>
            </a:r>
            <a:endParaRPr kumimoji="1" lang="en-US" altLang="ja-JP" sz="2000" dirty="0">
              <a:solidFill>
                <a:srgbClr val="002060"/>
              </a:solidFill>
            </a:endParaRPr>
          </a:p>
          <a:p>
            <a:r>
              <a:rPr kumimoji="1" lang="en-US" altLang="ja-JP" sz="2000" dirty="0">
                <a:solidFill>
                  <a:srgbClr val="002060"/>
                </a:solidFill>
              </a:rPr>
              <a:t>※</a:t>
            </a:r>
            <a:r>
              <a:rPr kumimoji="1" lang="ja-JP" altLang="en-US" sz="2000" dirty="0">
                <a:solidFill>
                  <a:srgbClr val="002060"/>
                </a:solidFill>
              </a:rPr>
              <a:t>写真データの大きさに制限はありません。</a:t>
            </a:r>
            <a:endParaRPr kumimoji="1" lang="en-US" altLang="ja-JP" sz="2000" dirty="0">
              <a:solidFill>
                <a:srgbClr val="002060"/>
              </a:solidFill>
            </a:endParaRPr>
          </a:p>
          <a:p>
            <a:r>
              <a:rPr kumimoji="1" lang="ja-JP" altLang="en-US" sz="2000" dirty="0">
                <a:solidFill>
                  <a:srgbClr val="002060"/>
                </a:solidFill>
              </a:rPr>
              <a:t>ただし、全体の形は自動的に整形されます。</a:t>
            </a:r>
          </a:p>
        </p:txBody>
      </p:sp>
      <p:cxnSp>
        <p:nvCxnSpPr>
          <p:cNvPr id="3" name="直線矢印コネクタ 2">
            <a:extLst>
              <a:ext uri="{FF2B5EF4-FFF2-40B4-BE49-F238E27FC236}">
                <a16:creationId xmlns:a16="http://schemas.microsoft.com/office/drawing/2014/main" id="{4E783BF6-D9DB-4EB0-AFB1-8B56DE11BA24}"/>
              </a:ext>
            </a:extLst>
          </p:cNvPr>
          <p:cNvCxnSpPr/>
          <p:nvPr/>
        </p:nvCxnSpPr>
        <p:spPr bwMode="auto">
          <a:xfrm flipH="1" flipV="1">
            <a:off x="3505200" y="1676400"/>
            <a:ext cx="495300" cy="838200"/>
          </a:xfrm>
          <a:prstGeom prst="straightConnector1">
            <a:avLst/>
          </a:prstGeom>
          <a:solidFill>
            <a:srgbClr val="FFFFFF"/>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55061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画面のスクリーンショット&#10;&#10;自動的に生成された説明">
            <a:extLst>
              <a:ext uri="{FF2B5EF4-FFF2-40B4-BE49-F238E27FC236}">
                <a16:creationId xmlns:a16="http://schemas.microsoft.com/office/drawing/2014/main" id="{389D7844-5DD3-480E-8BC8-DE1F7AF22F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Layer>
                </a14:imgProps>
              </a:ext>
              <a:ext uri="{28A0092B-C50C-407E-A947-70E740481C1C}">
                <a14:useLocalDpi xmlns:a14="http://schemas.microsoft.com/office/drawing/2010/main" val="0"/>
              </a:ext>
            </a:extLst>
          </a:blip>
          <a:stretch>
            <a:fillRect/>
          </a:stretch>
        </p:blipFill>
        <p:spPr>
          <a:xfrm>
            <a:off x="762000" y="990600"/>
            <a:ext cx="7346139" cy="4602714"/>
          </a:xfrm>
          <a:prstGeom prst="rect">
            <a:avLst/>
          </a:prstGeom>
        </p:spPr>
      </p:pic>
      <p:sp>
        <p:nvSpPr>
          <p:cNvPr id="5" name="楕円 4">
            <a:extLst>
              <a:ext uri="{FF2B5EF4-FFF2-40B4-BE49-F238E27FC236}">
                <a16:creationId xmlns:a16="http://schemas.microsoft.com/office/drawing/2014/main" id="{B749FEA6-E040-4335-86F7-99C0407E70F9}"/>
              </a:ext>
            </a:extLst>
          </p:cNvPr>
          <p:cNvSpPr/>
          <p:nvPr/>
        </p:nvSpPr>
        <p:spPr bwMode="auto">
          <a:xfrm>
            <a:off x="574427" y="3505200"/>
            <a:ext cx="922867" cy="609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8" name="タイトル 2">
            <a:extLst>
              <a:ext uri="{FF2B5EF4-FFF2-40B4-BE49-F238E27FC236}">
                <a16:creationId xmlns:a16="http://schemas.microsoft.com/office/drawing/2014/main" id="{EE55DFA0-D21E-4FC0-B5D9-E222D2518C73}"/>
              </a:ext>
            </a:extLst>
          </p:cNvPr>
          <p:cNvSpPr txBox="1">
            <a:spLocks/>
          </p:cNvSpPr>
          <p:nvPr/>
        </p:nvSpPr>
        <p:spPr bwMode="auto">
          <a:xfrm>
            <a:off x="228600" y="259314"/>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r>
              <a:rPr kumimoji="1" lang="ja-JP" altLang="en-US" sz="2400" kern="0" dirty="0">
                <a:latin typeface="+mj-ea"/>
              </a:rPr>
              <a:t>報告画面（今後のアクティビティを計画）</a:t>
            </a:r>
          </a:p>
          <a:p>
            <a:r>
              <a:rPr kumimoji="1" lang="ja-JP" altLang="en-US" sz="2400" kern="0" dirty="0">
                <a:latin typeface="+mj-ea"/>
                <a:ea typeface="+mj-ea"/>
              </a:rPr>
              <a:t>　メンバー招待画面</a:t>
            </a:r>
          </a:p>
        </p:txBody>
      </p:sp>
      <p:sp>
        <p:nvSpPr>
          <p:cNvPr id="6" name="テキスト ボックス 5">
            <a:extLst>
              <a:ext uri="{FF2B5EF4-FFF2-40B4-BE49-F238E27FC236}">
                <a16:creationId xmlns:a16="http://schemas.microsoft.com/office/drawing/2014/main" id="{193285DF-1465-42CE-BB4B-B82F8CDF3D20}"/>
              </a:ext>
            </a:extLst>
          </p:cNvPr>
          <p:cNvSpPr txBox="1"/>
          <p:nvPr/>
        </p:nvSpPr>
        <p:spPr>
          <a:xfrm>
            <a:off x="3962400" y="3733800"/>
            <a:ext cx="4724400" cy="1323439"/>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000" dirty="0">
                <a:solidFill>
                  <a:srgbClr val="002060"/>
                </a:solidFill>
              </a:rPr>
              <a:t>自クラブだけでなく、他クラブのメンバーをアクティビティに招待することが出来ます。</a:t>
            </a:r>
            <a:endParaRPr kumimoji="1" lang="en-US" altLang="ja-JP" sz="2000" dirty="0">
              <a:solidFill>
                <a:srgbClr val="002060"/>
              </a:solidFill>
            </a:endParaRPr>
          </a:p>
          <a:p>
            <a:r>
              <a:rPr kumimoji="1" lang="en-US" altLang="ja-JP" sz="2000" dirty="0">
                <a:solidFill>
                  <a:srgbClr val="002060"/>
                </a:solidFill>
              </a:rPr>
              <a:t>※</a:t>
            </a:r>
            <a:r>
              <a:rPr kumimoji="1" lang="ja-JP" altLang="en-US" sz="2000" dirty="0">
                <a:solidFill>
                  <a:srgbClr val="002060"/>
                </a:solidFill>
              </a:rPr>
              <a:t>ただし、ライオンアカウント取得済みの</a:t>
            </a:r>
            <a:endParaRPr kumimoji="1" lang="en-US" altLang="ja-JP" sz="2000" dirty="0">
              <a:solidFill>
                <a:srgbClr val="002060"/>
              </a:solidFill>
            </a:endParaRPr>
          </a:p>
          <a:p>
            <a:r>
              <a:rPr kumimoji="1" lang="ja-JP" altLang="en-US" sz="2000" dirty="0">
                <a:solidFill>
                  <a:srgbClr val="002060"/>
                </a:solidFill>
              </a:rPr>
              <a:t>　メンバーにのみ通知</a:t>
            </a:r>
          </a:p>
        </p:txBody>
      </p:sp>
    </p:spTree>
    <p:extLst>
      <p:ext uri="{BB962C8B-B14F-4D97-AF65-F5344CB8AC3E}">
        <p14:creationId xmlns:p14="http://schemas.microsoft.com/office/powerpoint/2010/main" val="637909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2">
            <a:extLst>
              <a:ext uri="{FF2B5EF4-FFF2-40B4-BE49-F238E27FC236}">
                <a16:creationId xmlns:a16="http://schemas.microsoft.com/office/drawing/2014/main" id="{EE55DFA0-D21E-4FC0-B5D9-E222D2518C73}"/>
              </a:ext>
            </a:extLst>
          </p:cNvPr>
          <p:cNvSpPr txBox="1">
            <a:spLocks/>
          </p:cNvSpPr>
          <p:nvPr/>
        </p:nvSpPr>
        <p:spPr bwMode="auto">
          <a:xfrm>
            <a:off x="228600" y="259314"/>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r>
              <a:rPr kumimoji="1" lang="ja-JP" altLang="en-US" sz="2400" kern="0" dirty="0">
                <a:latin typeface="+mj-ea"/>
              </a:rPr>
              <a:t>報告画面（今後のアクティビティを計画）</a:t>
            </a:r>
          </a:p>
          <a:p>
            <a:r>
              <a:rPr kumimoji="1" lang="ja-JP" altLang="en-US" sz="2400" kern="0" dirty="0">
                <a:latin typeface="+mj-ea"/>
                <a:ea typeface="+mj-ea"/>
              </a:rPr>
              <a:t>　</a:t>
            </a:r>
          </a:p>
        </p:txBody>
      </p:sp>
      <p:pic>
        <p:nvPicPr>
          <p:cNvPr id="3" name="図 2" descr="スクリーンショット, 抽象, モニター, 男 が含まれている画像&#10;&#10;自動的に生成された説明">
            <a:extLst>
              <a:ext uri="{FF2B5EF4-FFF2-40B4-BE49-F238E27FC236}">
                <a16:creationId xmlns:a16="http://schemas.microsoft.com/office/drawing/2014/main" id="{3E3DBADA-3D13-44B4-875E-D6DAE395B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66800"/>
            <a:ext cx="6058992" cy="4619718"/>
          </a:xfrm>
          <a:prstGeom prst="rect">
            <a:avLst/>
          </a:prstGeom>
        </p:spPr>
      </p:pic>
      <p:sp>
        <p:nvSpPr>
          <p:cNvPr id="5" name="楕円 4">
            <a:extLst>
              <a:ext uri="{FF2B5EF4-FFF2-40B4-BE49-F238E27FC236}">
                <a16:creationId xmlns:a16="http://schemas.microsoft.com/office/drawing/2014/main" id="{B749FEA6-E040-4335-86F7-99C0407E70F9}"/>
              </a:ext>
            </a:extLst>
          </p:cNvPr>
          <p:cNvSpPr/>
          <p:nvPr/>
        </p:nvSpPr>
        <p:spPr bwMode="auto">
          <a:xfrm>
            <a:off x="344909" y="4102671"/>
            <a:ext cx="6283573" cy="15240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6" name="テキスト ボックス 5">
            <a:extLst>
              <a:ext uri="{FF2B5EF4-FFF2-40B4-BE49-F238E27FC236}">
                <a16:creationId xmlns:a16="http://schemas.microsoft.com/office/drawing/2014/main" id="{193285DF-1465-42CE-BB4B-B82F8CDF3D20}"/>
              </a:ext>
            </a:extLst>
          </p:cNvPr>
          <p:cNvSpPr txBox="1"/>
          <p:nvPr/>
        </p:nvSpPr>
        <p:spPr>
          <a:xfrm>
            <a:off x="3962400" y="1121169"/>
            <a:ext cx="4724400" cy="2554545"/>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000" dirty="0">
                <a:solidFill>
                  <a:srgbClr val="002060"/>
                </a:solidFill>
              </a:rPr>
              <a:t>アクティビティ計画の入力が終了すると、</a:t>
            </a:r>
            <a:r>
              <a:rPr kumimoji="1" lang="en-US" altLang="ja-JP" sz="2000" dirty="0" err="1">
                <a:solidFill>
                  <a:srgbClr val="002060"/>
                </a:solidFill>
              </a:rPr>
              <a:t>MyLION</a:t>
            </a:r>
            <a:r>
              <a:rPr kumimoji="1" lang="ja-JP" altLang="en-US" sz="2000" dirty="0">
                <a:solidFill>
                  <a:srgbClr val="002060"/>
                </a:solidFill>
              </a:rPr>
              <a:t>のホーム画面に「近日予定のアクティビティ」として表示されます。</a:t>
            </a:r>
            <a:endParaRPr kumimoji="1" lang="en-US" altLang="ja-JP" sz="2000" dirty="0">
              <a:solidFill>
                <a:srgbClr val="002060"/>
              </a:solidFill>
            </a:endParaRPr>
          </a:p>
          <a:p>
            <a:r>
              <a:rPr kumimoji="1" lang="ja-JP" altLang="en-US" sz="2000" dirty="0">
                <a:solidFill>
                  <a:srgbClr val="FF0000"/>
                </a:solidFill>
              </a:rPr>
              <a:t>重要：ここで表示されているだけでは、そのアクティビティを報告したことになりません</a:t>
            </a:r>
            <a:endParaRPr kumimoji="1" lang="en-US" altLang="ja-JP" sz="2000" dirty="0">
              <a:solidFill>
                <a:srgbClr val="FF0000"/>
              </a:solidFill>
            </a:endParaRPr>
          </a:p>
          <a:p>
            <a:r>
              <a:rPr kumimoji="1" lang="ja-JP" altLang="en-US" sz="2000" dirty="0">
                <a:solidFill>
                  <a:srgbClr val="FF0000"/>
                </a:solidFill>
              </a:rPr>
              <a:t>予定したアクティビティの終了後に「未報告のアクティビティ」欄から選択して報告することが必要です。</a:t>
            </a:r>
          </a:p>
        </p:txBody>
      </p:sp>
    </p:spTree>
    <p:extLst>
      <p:ext uri="{BB962C8B-B14F-4D97-AF65-F5344CB8AC3E}">
        <p14:creationId xmlns:p14="http://schemas.microsoft.com/office/powerpoint/2010/main" val="712980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228600" y="298312"/>
            <a:ext cx="8153400" cy="457200"/>
          </a:xfrm>
        </p:spPr>
        <p:txBody>
          <a:bodyPr/>
          <a:lstStyle/>
          <a:p>
            <a:r>
              <a:rPr kumimoji="1" lang="ja-JP" altLang="en-US" sz="2400" dirty="0">
                <a:latin typeface="+mj-ea"/>
                <a:ea typeface="+mj-ea"/>
              </a:rPr>
              <a:t>報告画面（過去のアクティビティを報告）</a:t>
            </a:r>
          </a:p>
        </p:txBody>
      </p:sp>
      <p:pic>
        <p:nvPicPr>
          <p:cNvPr id="6" name="図 5" descr="スクリーンショットの画面&#10;&#10;自動的に生成された説明">
            <a:extLst>
              <a:ext uri="{FF2B5EF4-FFF2-40B4-BE49-F238E27FC236}">
                <a16:creationId xmlns:a16="http://schemas.microsoft.com/office/drawing/2014/main" id="{EE89CCAB-1F4D-431E-B89A-09CCDDD9F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41887"/>
            <a:ext cx="5423041" cy="5260600"/>
          </a:xfrm>
          <a:prstGeom prst="rect">
            <a:avLst/>
          </a:prstGeom>
          <a:effectLst>
            <a:outerShdw blurRad="50800" dist="38100" dir="2700000" algn="tl" rotWithShape="0">
              <a:prstClr val="black">
                <a:alpha val="40000"/>
              </a:prstClr>
            </a:outerShdw>
          </a:effectLst>
        </p:spPr>
      </p:pic>
      <p:sp>
        <p:nvSpPr>
          <p:cNvPr id="5" name="楕円 4">
            <a:extLst>
              <a:ext uri="{FF2B5EF4-FFF2-40B4-BE49-F238E27FC236}">
                <a16:creationId xmlns:a16="http://schemas.microsoft.com/office/drawing/2014/main" id="{B749FEA6-E040-4335-86F7-99C0407E70F9}"/>
              </a:ext>
            </a:extLst>
          </p:cNvPr>
          <p:cNvSpPr/>
          <p:nvPr/>
        </p:nvSpPr>
        <p:spPr bwMode="auto">
          <a:xfrm>
            <a:off x="4800600" y="841887"/>
            <a:ext cx="1676400" cy="6096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3188338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195470" y="381000"/>
            <a:ext cx="8153400" cy="457200"/>
          </a:xfrm>
        </p:spPr>
        <p:txBody>
          <a:bodyPr/>
          <a:lstStyle/>
          <a:p>
            <a:r>
              <a:rPr kumimoji="1" lang="ja-JP" altLang="en-US" sz="2400" dirty="0">
                <a:latin typeface="+mj-ea"/>
                <a:ea typeface="+mj-ea"/>
              </a:rPr>
              <a:t>報告画面（過去のアクティビティを報告）</a:t>
            </a:r>
          </a:p>
        </p:txBody>
      </p:sp>
      <p:pic>
        <p:nvPicPr>
          <p:cNvPr id="4" name="図 3" descr="スクリーンショットの画面&#10;&#10;自動的に生成された説明">
            <a:extLst>
              <a:ext uri="{FF2B5EF4-FFF2-40B4-BE49-F238E27FC236}">
                <a16:creationId xmlns:a16="http://schemas.microsoft.com/office/drawing/2014/main" id="{8B6C10C4-12DD-4595-9AE8-1D3099795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28700"/>
            <a:ext cx="7138511" cy="4953000"/>
          </a:xfrm>
          <a:prstGeom prst="rect">
            <a:avLst/>
          </a:prstGeom>
        </p:spPr>
      </p:pic>
      <p:sp>
        <p:nvSpPr>
          <p:cNvPr id="5" name="楕円 4">
            <a:extLst>
              <a:ext uri="{FF2B5EF4-FFF2-40B4-BE49-F238E27FC236}">
                <a16:creationId xmlns:a16="http://schemas.microsoft.com/office/drawing/2014/main" id="{D40D093E-84DD-4F90-B444-B7AD45937D9B}"/>
              </a:ext>
            </a:extLst>
          </p:cNvPr>
          <p:cNvSpPr/>
          <p:nvPr/>
        </p:nvSpPr>
        <p:spPr bwMode="auto">
          <a:xfrm>
            <a:off x="598273" y="2514600"/>
            <a:ext cx="2816731" cy="1295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2" name="テキスト ボックス 1">
            <a:extLst>
              <a:ext uri="{FF2B5EF4-FFF2-40B4-BE49-F238E27FC236}">
                <a16:creationId xmlns:a16="http://schemas.microsoft.com/office/drawing/2014/main" id="{84B169ED-8873-4F40-A26F-56BD3D7F3EEA}"/>
              </a:ext>
            </a:extLst>
          </p:cNvPr>
          <p:cNvSpPr txBox="1"/>
          <p:nvPr/>
        </p:nvSpPr>
        <p:spPr>
          <a:xfrm>
            <a:off x="3915275" y="2514600"/>
            <a:ext cx="4495800" cy="3046988"/>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400" dirty="0">
                <a:solidFill>
                  <a:srgbClr val="002060"/>
                </a:solidFill>
              </a:rPr>
              <a:t>アクティビティ報告は、</a:t>
            </a:r>
            <a:endParaRPr kumimoji="1" lang="en-US" altLang="ja-JP" sz="2400" dirty="0">
              <a:solidFill>
                <a:srgbClr val="002060"/>
              </a:solidFill>
            </a:endParaRPr>
          </a:p>
          <a:p>
            <a:r>
              <a:rPr kumimoji="1" lang="ja-JP" altLang="en-US" sz="2400" dirty="0">
                <a:solidFill>
                  <a:srgbClr val="002060"/>
                </a:solidFill>
              </a:rPr>
              <a:t>①計画・告知済みのアクティビティ</a:t>
            </a:r>
            <a:endParaRPr kumimoji="1" lang="en-US" altLang="ja-JP" sz="2400" dirty="0">
              <a:solidFill>
                <a:srgbClr val="002060"/>
              </a:solidFill>
            </a:endParaRPr>
          </a:p>
          <a:p>
            <a:r>
              <a:rPr kumimoji="1" lang="ja-JP" altLang="en-US" sz="2400" dirty="0">
                <a:solidFill>
                  <a:srgbClr val="002060"/>
                </a:solidFill>
              </a:rPr>
              <a:t>　一覧から選択して追加入力し、　</a:t>
            </a:r>
            <a:endParaRPr kumimoji="1" lang="en-US" altLang="ja-JP" sz="2400" dirty="0">
              <a:solidFill>
                <a:srgbClr val="002060"/>
              </a:solidFill>
            </a:endParaRPr>
          </a:p>
          <a:p>
            <a:r>
              <a:rPr kumimoji="1" lang="ja-JP" altLang="en-US" sz="2400" dirty="0">
                <a:solidFill>
                  <a:srgbClr val="002060"/>
                </a:solidFill>
              </a:rPr>
              <a:t>　報告する</a:t>
            </a:r>
            <a:endParaRPr kumimoji="1" lang="en-US" altLang="ja-JP" sz="2400" dirty="0">
              <a:solidFill>
                <a:srgbClr val="002060"/>
              </a:solidFill>
            </a:endParaRPr>
          </a:p>
          <a:p>
            <a:r>
              <a:rPr kumimoji="1" lang="ja-JP" altLang="en-US" sz="2400" dirty="0">
                <a:solidFill>
                  <a:srgbClr val="002060"/>
                </a:solidFill>
              </a:rPr>
              <a:t>②新たにアクティビティの詳細情</a:t>
            </a:r>
            <a:endParaRPr kumimoji="1" lang="en-US" altLang="ja-JP" sz="2400" dirty="0">
              <a:solidFill>
                <a:srgbClr val="002060"/>
              </a:solidFill>
            </a:endParaRPr>
          </a:p>
          <a:p>
            <a:r>
              <a:rPr kumimoji="1" lang="ja-JP" altLang="en-US" sz="2400" dirty="0">
                <a:solidFill>
                  <a:srgbClr val="002060"/>
                </a:solidFill>
              </a:rPr>
              <a:t>　報を結果報告までを含めて一度　</a:t>
            </a:r>
            <a:endParaRPr kumimoji="1" lang="en-US" altLang="ja-JP" sz="2400" dirty="0">
              <a:solidFill>
                <a:srgbClr val="002060"/>
              </a:solidFill>
            </a:endParaRPr>
          </a:p>
          <a:p>
            <a:r>
              <a:rPr kumimoji="1" lang="ja-JP" altLang="en-US" sz="2400" dirty="0">
                <a:solidFill>
                  <a:srgbClr val="002060"/>
                </a:solidFill>
              </a:rPr>
              <a:t>　に入力し報告する</a:t>
            </a:r>
            <a:endParaRPr kumimoji="1" lang="en-US" altLang="ja-JP" sz="2400" dirty="0">
              <a:solidFill>
                <a:srgbClr val="002060"/>
              </a:solidFill>
            </a:endParaRPr>
          </a:p>
          <a:p>
            <a:r>
              <a:rPr kumimoji="1" lang="ja-JP" altLang="en-US" sz="2400" dirty="0">
                <a:solidFill>
                  <a:srgbClr val="002060"/>
                </a:solidFill>
              </a:rPr>
              <a:t>以上２通りの方法があります。</a:t>
            </a:r>
          </a:p>
        </p:txBody>
      </p:sp>
      <p:sp>
        <p:nvSpPr>
          <p:cNvPr id="7" name="楕円 6">
            <a:extLst>
              <a:ext uri="{FF2B5EF4-FFF2-40B4-BE49-F238E27FC236}">
                <a16:creationId xmlns:a16="http://schemas.microsoft.com/office/drawing/2014/main" id="{462F9A1D-BD02-4A08-A80F-64CAA7F94E2D}"/>
              </a:ext>
            </a:extLst>
          </p:cNvPr>
          <p:cNvSpPr/>
          <p:nvPr/>
        </p:nvSpPr>
        <p:spPr bwMode="auto">
          <a:xfrm>
            <a:off x="6163175" y="1219200"/>
            <a:ext cx="1456825" cy="1295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3019986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右矢印 25"/>
          <p:cNvSpPr>
            <a:spLocks noChangeArrowheads="1"/>
          </p:cNvSpPr>
          <p:nvPr/>
        </p:nvSpPr>
        <p:spPr bwMode="auto">
          <a:xfrm rot="20802643">
            <a:off x="5506025" y="3713257"/>
            <a:ext cx="952912" cy="345171"/>
          </a:xfrm>
          <a:prstGeom prst="rightArrow">
            <a:avLst>
              <a:gd name="adj1" fmla="val 50000"/>
              <a:gd name="adj2" fmla="val 50155"/>
            </a:avLst>
          </a:prstGeom>
          <a:pattFill prst="solidDmnd">
            <a:fgClr>
              <a:srgbClr val="0000FF"/>
            </a:fgClr>
            <a:bgClr>
              <a:schemeClr val="bg1"/>
            </a:bgClr>
          </a:patt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43015" name="角丸四角形 4"/>
          <p:cNvSpPr>
            <a:spLocks noChangeArrowheads="1"/>
          </p:cNvSpPr>
          <p:nvPr/>
        </p:nvSpPr>
        <p:spPr bwMode="auto">
          <a:xfrm>
            <a:off x="5999850" y="1879580"/>
            <a:ext cx="1673347" cy="977416"/>
          </a:xfrm>
          <a:prstGeom prst="roundRect">
            <a:avLst>
              <a:gd name="adj" fmla="val 16667"/>
            </a:avLst>
          </a:prstGeom>
          <a:solidFill>
            <a:srgbClr val="66FFFF"/>
          </a:solidFill>
          <a:ln w="9525" algn="ctr">
            <a:solidFill>
              <a:srgbClr val="000000"/>
            </a:solidFill>
            <a:round/>
            <a:headEnd/>
            <a:tailEnd/>
          </a:ln>
        </p:spPr>
        <p:txBody>
          <a:bodyPr anchor="ct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MyLCI</a:t>
            </a:r>
          </a:p>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a:t>
            </a:r>
            <a:r>
              <a:rPr kumimoji="0" lang="ja-JP" altLang="en-US"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国際本部</a:t>
            </a:r>
            <a:r>
              <a:rPr kumimoji="0" lang="en-US" altLang="ja-JP"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a:t>
            </a:r>
            <a:endParaRPr kumimoji="0" lang="ja-JP" altLang="en-US"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endParaRPr>
          </a:p>
        </p:txBody>
      </p:sp>
      <p:sp>
        <p:nvSpPr>
          <p:cNvPr id="43017" name="角丸四角形 6"/>
          <p:cNvSpPr>
            <a:spLocks noChangeArrowheads="1"/>
          </p:cNvSpPr>
          <p:nvPr/>
        </p:nvSpPr>
        <p:spPr bwMode="auto">
          <a:xfrm>
            <a:off x="3982828" y="3952616"/>
            <a:ext cx="1438275" cy="804613"/>
          </a:xfrm>
          <a:prstGeom prst="roundRect">
            <a:avLst>
              <a:gd name="adj" fmla="val 16667"/>
            </a:avLst>
          </a:prstGeom>
          <a:solidFill>
            <a:srgbClr val="FFFF00"/>
          </a:solidFill>
          <a:ln w="9525" algn="ctr">
            <a:solidFill>
              <a:srgbClr val="000000"/>
            </a:solidFill>
            <a:round/>
            <a:headEnd/>
            <a:tailEnd/>
          </a:ln>
        </p:spPr>
        <p:txBody>
          <a:bodyPr anchor="ct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l"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000" b="0" i="0" u="none" strike="noStrike" kern="1200" cap="none" spc="0" normalizeH="0" baseline="-25000" noProof="0" dirty="0" err="1">
                <a:ln>
                  <a:noFill/>
                </a:ln>
                <a:solidFill>
                  <a:srgbClr val="404040"/>
                </a:solidFill>
                <a:effectLst/>
                <a:uLnTx/>
                <a:uFillTx/>
                <a:latin typeface="Helvetica" panose="020B0604020202020204" pitchFamily="34" charset="0"/>
                <a:ea typeface="ヒラギノ角ゴ Pro W3"/>
              </a:rPr>
              <a:t>ServannA</a:t>
            </a:r>
            <a:endParaRPr kumimoji="0" lang="ja-JP" altLang="en-US" sz="30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endParaRPr>
          </a:p>
        </p:txBody>
      </p:sp>
      <p:sp>
        <p:nvSpPr>
          <p:cNvPr id="43020" name="大波 18"/>
          <p:cNvSpPr>
            <a:spLocks noChangeArrowheads="1"/>
          </p:cNvSpPr>
          <p:nvPr/>
        </p:nvSpPr>
        <p:spPr bwMode="auto">
          <a:xfrm>
            <a:off x="6615667" y="3641221"/>
            <a:ext cx="1680408" cy="701105"/>
          </a:xfrm>
          <a:prstGeom prst="wave">
            <a:avLst>
              <a:gd name="adj1" fmla="val 9681"/>
              <a:gd name="adj2" fmla="val 0"/>
            </a:avLst>
          </a:prstGeom>
          <a:solidFill>
            <a:srgbClr val="AD4CF6"/>
          </a:solid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33X-X</a:t>
            </a:r>
            <a:r>
              <a:rPr kumimoji="0" lang="ja-JP" altLang="en-US"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地区</a:t>
            </a:r>
          </a:p>
        </p:txBody>
      </p:sp>
      <p:sp>
        <p:nvSpPr>
          <p:cNvPr id="43021" name="大波 19"/>
          <p:cNvSpPr>
            <a:spLocks noChangeArrowheads="1"/>
          </p:cNvSpPr>
          <p:nvPr/>
        </p:nvSpPr>
        <p:spPr bwMode="auto">
          <a:xfrm>
            <a:off x="6615667" y="3102342"/>
            <a:ext cx="1680408" cy="673559"/>
          </a:xfrm>
          <a:prstGeom prst="wave">
            <a:avLst>
              <a:gd name="adj1" fmla="val 8273"/>
              <a:gd name="adj2" fmla="val 0"/>
            </a:avLst>
          </a:prstGeom>
          <a:solidFill>
            <a:srgbClr val="AD4CF6"/>
          </a:solidFill>
          <a:ln w="9525" algn="ctr">
            <a:solidFill>
              <a:srgbClr val="000000"/>
            </a:solidFill>
            <a:round/>
            <a:headEnd/>
            <a:tailEnd/>
          </a:ln>
        </p:spPr>
        <p:txBody>
          <a:bodyPr anchor="ct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33X</a:t>
            </a:r>
            <a:r>
              <a:rPr kumimoji="0" lang="ja-JP" altLang="en-US"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複合地区</a:t>
            </a:r>
          </a:p>
        </p:txBody>
      </p:sp>
      <p:sp>
        <p:nvSpPr>
          <p:cNvPr id="43022" name="大波 20"/>
          <p:cNvSpPr>
            <a:spLocks noChangeArrowheads="1"/>
          </p:cNvSpPr>
          <p:nvPr/>
        </p:nvSpPr>
        <p:spPr bwMode="auto">
          <a:xfrm>
            <a:off x="6623247" y="4881205"/>
            <a:ext cx="1657670" cy="600751"/>
          </a:xfrm>
          <a:prstGeom prst="wave">
            <a:avLst>
              <a:gd name="adj1" fmla="val 7236"/>
              <a:gd name="adj2" fmla="val 0"/>
            </a:avLst>
          </a:prstGeom>
          <a:solidFill>
            <a:srgbClr val="AD4CF6"/>
          </a:solidFill>
          <a:ln w="9525" algn="ctr">
            <a:solidFill>
              <a:srgbClr val="000000"/>
            </a:solidFill>
            <a:round/>
            <a:headEnd/>
            <a:tailEnd/>
          </a:ln>
        </p:spPr>
        <p:txBody>
          <a:bodyPr anchor="ct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ja-JP" altLang="en-US"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ライオン誌</a:t>
            </a:r>
            <a:endPar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endParaRPr>
          </a:p>
        </p:txBody>
      </p:sp>
      <p:sp>
        <p:nvSpPr>
          <p:cNvPr id="43026" name="テキスト ボックス 29"/>
          <p:cNvSpPr txBox="1">
            <a:spLocks noChangeArrowheads="1"/>
          </p:cNvSpPr>
          <p:nvPr/>
        </p:nvSpPr>
        <p:spPr bwMode="auto">
          <a:xfrm>
            <a:off x="900236" y="92490"/>
            <a:ext cx="744219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25000" noProof="0" dirty="0">
                <a:ln>
                  <a:noFill/>
                </a:ln>
                <a:solidFill>
                  <a:srgbClr val="002060"/>
                </a:solidFill>
                <a:effectLst/>
                <a:uLnTx/>
                <a:uFillTx/>
                <a:latin typeface="Helvetica" panose="020B0604020202020204" pitchFamily="34" charset="0"/>
                <a:ea typeface="ヒラギノ角ゴ Pro W3"/>
              </a:rPr>
              <a:t>今月（１２月）からの日本におけるクラブ会員報告</a:t>
            </a:r>
            <a:endParaRPr kumimoji="0" lang="en-US" altLang="ja-JP" sz="3200" b="1" i="0" u="none" strike="noStrike" kern="1200" cap="none" spc="0" normalizeH="0" baseline="-25000" noProof="0" dirty="0">
              <a:ln>
                <a:noFill/>
              </a:ln>
              <a:solidFill>
                <a:srgbClr val="002060"/>
              </a:solidFill>
              <a:effectLst/>
              <a:uLnTx/>
              <a:uFillTx/>
              <a:latin typeface="Helvetica" panose="020B0604020202020204" pitchFamily="34" charset="0"/>
              <a:ea typeface="ヒラギノ角ゴ Pro W3"/>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25000" noProof="0" dirty="0">
                <a:ln>
                  <a:noFill/>
                </a:ln>
                <a:solidFill>
                  <a:srgbClr val="002060"/>
                </a:solidFill>
                <a:effectLst/>
                <a:uLnTx/>
                <a:uFillTx/>
                <a:latin typeface="Helvetica" panose="020B0604020202020204" pitchFamily="34" charset="0"/>
                <a:ea typeface="ヒラギノ角ゴ Pro W3"/>
              </a:rPr>
              <a:t>　　およびアクティビティ報告の流れ</a:t>
            </a:r>
            <a:endParaRPr kumimoji="0" lang="ja-JP" altLang="en-US" sz="3200" b="1" i="0" u="none" strike="noStrike" kern="1200" cap="none" spc="0" normalizeH="0" baseline="-25000" noProof="0" dirty="0">
              <a:ln>
                <a:noFill/>
              </a:ln>
              <a:solidFill>
                <a:srgbClr val="FF0000"/>
              </a:solidFill>
              <a:effectLst/>
              <a:uLnTx/>
              <a:uFillTx/>
              <a:latin typeface="Helvetica" panose="020B0604020202020204" pitchFamily="34" charset="0"/>
              <a:ea typeface="ヒラギノ角ゴ Pro W3"/>
            </a:endParaRPr>
          </a:p>
        </p:txBody>
      </p:sp>
      <p:sp>
        <p:nvSpPr>
          <p:cNvPr id="43027" name="右矢印 25"/>
          <p:cNvSpPr>
            <a:spLocks noChangeArrowheads="1"/>
          </p:cNvSpPr>
          <p:nvPr/>
        </p:nvSpPr>
        <p:spPr bwMode="auto">
          <a:xfrm rot="20717760">
            <a:off x="2062485" y="1918384"/>
            <a:ext cx="3891784" cy="389948"/>
          </a:xfrm>
          <a:prstGeom prst="rightArrow">
            <a:avLst>
              <a:gd name="adj1" fmla="val 50000"/>
              <a:gd name="adj2" fmla="val 50155"/>
            </a:avLst>
          </a:prstGeom>
          <a:solidFill>
            <a:srgbClr val="0000FF"/>
          </a:solid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43032" name="テキスト ボックス 1"/>
          <p:cNvSpPr txBox="1">
            <a:spLocks noChangeArrowheads="1"/>
          </p:cNvSpPr>
          <p:nvPr/>
        </p:nvSpPr>
        <p:spPr bwMode="auto">
          <a:xfrm rot="520475">
            <a:off x="1813673" y="4345685"/>
            <a:ext cx="2293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lvl="0" fontAlgn="base">
              <a:spcBef>
                <a:spcPct val="0"/>
              </a:spcBef>
              <a:spcAft>
                <a:spcPct val="0"/>
              </a:spcAft>
              <a:defRPr/>
            </a:pPr>
            <a:r>
              <a:rPr kumimoji="1" lang="ja-JP" altLang="en-US" sz="2400" dirty="0">
                <a:latin typeface="HGPｺﾞｼｯｸE" panose="020B0900000000000000" pitchFamily="50" charset="-128"/>
                <a:ea typeface="HGPｺﾞｼｯｸE" panose="020B0900000000000000" pitchFamily="50" charset="-128"/>
              </a:rPr>
              <a:t>アクティビティ報告</a:t>
            </a:r>
            <a:endParaRPr kumimoji="1" lang="en-US" altLang="ja-JP" sz="2400" dirty="0">
              <a:latin typeface="HGPｺﾞｼｯｸE" panose="020B0900000000000000" pitchFamily="50" charset="-128"/>
              <a:ea typeface="HGPｺﾞｼｯｸE" panose="020B0900000000000000" pitchFamily="50" charset="-128"/>
            </a:endParaRPr>
          </a:p>
          <a:p>
            <a:pPr lvl="0" fontAlgn="base">
              <a:spcBef>
                <a:spcPct val="0"/>
              </a:spcBef>
              <a:spcAft>
                <a:spcPct val="0"/>
              </a:spcAft>
              <a:defRPr/>
            </a:pPr>
            <a:r>
              <a:rPr kumimoji="1" lang="ja-JP" altLang="en-US" sz="2400" dirty="0">
                <a:latin typeface="HGPｺﾞｼｯｸE" panose="020B0900000000000000" pitchFamily="50" charset="-128"/>
                <a:ea typeface="HGPｺﾞｼｯｸE" panose="020B0900000000000000" pitchFamily="50" charset="-128"/>
              </a:rPr>
              <a:t>　　（地区・</a:t>
            </a:r>
            <a:r>
              <a:rPr kumimoji="1" lang="en-US" altLang="ja-JP" sz="2400" dirty="0">
                <a:latin typeface="HGPｺﾞｼｯｸE" panose="020B0900000000000000" pitchFamily="50" charset="-128"/>
                <a:ea typeface="HGPｺﾞｼｯｸE" panose="020B0900000000000000" pitchFamily="50" charset="-128"/>
              </a:rPr>
              <a:t>L</a:t>
            </a:r>
            <a:r>
              <a:rPr kumimoji="1" lang="ja-JP" altLang="en-US" sz="2400" dirty="0">
                <a:latin typeface="HGPｺﾞｼｯｸE" panose="020B0900000000000000" pitchFamily="50" charset="-128"/>
                <a:ea typeface="HGPｺﾞｼｯｸE" panose="020B0900000000000000" pitchFamily="50" charset="-128"/>
              </a:rPr>
              <a:t>誌向け</a:t>
            </a:r>
            <a:r>
              <a:rPr kumimoji="1" lang="ja-JP" altLang="en-US"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a:t>
            </a:r>
          </a:p>
        </p:txBody>
      </p:sp>
      <p:sp>
        <p:nvSpPr>
          <p:cNvPr id="43033" name="テキスト ボックス 27"/>
          <p:cNvSpPr txBox="1">
            <a:spLocks noChangeArrowheads="1"/>
          </p:cNvSpPr>
          <p:nvPr/>
        </p:nvSpPr>
        <p:spPr bwMode="auto">
          <a:xfrm rot="529433">
            <a:off x="1901823" y="3310942"/>
            <a:ext cx="23944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会員詳細入力・役員報告</a:t>
            </a:r>
            <a:endParaRPr kumimoji="1" lang="en-US" altLang="ja-JP"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30" name="右矢印 25"/>
          <p:cNvSpPr>
            <a:spLocks noChangeArrowheads="1"/>
          </p:cNvSpPr>
          <p:nvPr/>
        </p:nvSpPr>
        <p:spPr bwMode="auto">
          <a:xfrm rot="542813">
            <a:off x="2002282" y="4080649"/>
            <a:ext cx="1842488" cy="447345"/>
          </a:xfrm>
          <a:prstGeom prst="rightArrow">
            <a:avLst>
              <a:gd name="adj1" fmla="val 50000"/>
              <a:gd name="adj2" fmla="val 50132"/>
            </a:avLst>
          </a:prstGeom>
          <a:gradFill>
            <a:gsLst>
              <a:gs pos="0">
                <a:srgbClr val="0000FF"/>
              </a:gs>
              <a:gs pos="100000">
                <a:schemeClr val="bg1"/>
              </a:gs>
            </a:gsLst>
            <a:lin ang="10800000" scaled="0"/>
          </a:grad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31" name="大波 19"/>
          <p:cNvSpPr>
            <a:spLocks noChangeArrowheads="1"/>
          </p:cNvSpPr>
          <p:nvPr/>
        </p:nvSpPr>
        <p:spPr bwMode="auto">
          <a:xfrm>
            <a:off x="6615667" y="4200682"/>
            <a:ext cx="1665249" cy="815682"/>
          </a:xfrm>
          <a:prstGeom prst="wave">
            <a:avLst>
              <a:gd name="adj1" fmla="val 8273"/>
              <a:gd name="adj2" fmla="val 0"/>
            </a:avLst>
          </a:prstGeom>
          <a:solidFill>
            <a:srgbClr val="AD4CF6"/>
          </a:solidFill>
          <a:ln w="9525" algn="ctr">
            <a:solidFill>
              <a:srgbClr val="000000"/>
            </a:solidFill>
            <a:round/>
            <a:headEnd/>
            <a:tailEnd/>
          </a:ln>
        </p:spPr>
        <p:txBody>
          <a:bodyPr anchor="ct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l"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a:t>
            </a:r>
            <a:r>
              <a:rPr kumimoji="0" lang="ja-JP" altLang="en-US"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社</a:t>
            </a:r>
            <a:r>
              <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a:t>
            </a:r>
            <a:r>
              <a:rPr kumimoji="0" lang="ja-JP" altLang="en-US"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日本</a:t>
            </a:r>
            <a:endPar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endParaRPr>
          </a:p>
          <a:p>
            <a:pPr marL="609600" marR="0" lvl="0" indent="-609600" algn="l"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lang="ja-JP" altLang="en-US" sz="3000" b="1" dirty="0">
                <a:solidFill>
                  <a:prstClr val="white"/>
                </a:solidFill>
              </a:rPr>
              <a:t> </a:t>
            </a:r>
            <a:r>
              <a:rPr kumimoji="0" lang="ja-JP" altLang="en-US"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rPr>
              <a:t>ライオンズ</a:t>
            </a:r>
            <a:endParaRPr kumimoji="0" lang="en-US" altLang="ja-JP" sz="3000" b="1" i="0" u="none" strike="noStrike" kern="1200" cap="none" spc="0" normalizeH="0" baseline="-25000" noProof="0" dirty="0">
              <a:ln>
                <a:noFill/>
              </a:ln>
              <a:solidFill>
                <a:prstClr val="white"/>
              </a:solidFill>
              <a:effectLst/>
              <a:uLnTx/>
              <a:uFillTx/>
              <a:latin typeface="Helvetica" panose="020B0604020202020204" pitchFamily="34" charset="0"/>
              <a:ea typeface="ヒラギノ角ゴ Pro W3"/>
            </a:endParaRPr>
          </a:p>
        </p:txBody>
      </p:sp>
      <p:sp>
        <p:nvSpPr>
          <p:cNvPr id="32" name="右矢印 30"/>
          <p:cNvSpPr>
            <a:spLocks noChangeArrowheads="1"/>
          </p:cNvSpPr>
          <p:nvPr/>
        </p:nvSpPr>
        <p:spPr bwMode="auto">
          <a:xfrm rot="471731">
            <a:off x="2034474" y="3653887"/>
            <a:ext cx="1825170" cy="430933"/>
          </a:xfrm>
          <a:prstGeom prst="rightArrow">
            <a:avLst>
              <a:gd name="adj1" fmla="val 50000"/>
              <a:gd name="adj2" fmla="val 49959"/>
            </a:avLst>
          </a:prstGeom>
          <a:gradFill>
            <a:gsLst>
              <a:gs pos="0">
                <a:srgbClr val="FF0000"/>
              </a:gs>
              <a:gs pos="100000">
                <a:schemeClr val="bg1"/>
              </a:gs>
            </a:gsLst>
            <a:lin ang="10800000" scaled="0"/>
          </a:grad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25" name="角丸四角形 4">
            <a:extLst>
              <a:ext uri="{FF2B5EF4-FFF2-40B4-BE49-F238E27FC236}">
                <a16:creationId xmlns:a16="http://schemas.microsoft.com/office/drawing/2014/main" id="{05F69F35-18CF-4763-9AD4-53A9C2A4F9B8}"/>
              </a:ext>
            </a:extLst>
          </p:cNvPr>
          <p:cNvSpPr>
            <a:spLocks noChangeArrowheads="1"/>
          </p:cNvSpPr>
          <p:nvPr/>
        </p:nvSpPr>
        <p:spPr bwMode="auto">
          <a:xfrm>
            <a:off x="5994853" y="871871"/>
            <a:ext cx="1673347" cy="1018960"/>
          </a:xfrm>
          <a:prstGeom prst="roundRect">
            <a:avLst>
              <a:gd name="adj" fmla="val 16667"/>
            </a:avLst>
          </a:prstGeom>
          <a:solidFill>
            <a:srgbClr val="66FFFF"/>
          </a:solidFill>
          <a:ln w="9525" algn="ctr">
            <a:solidFill>
              <a:srgbClr val="000000"/>
            </a:solidFill>
            <a:round/>
            <a:headEnd/>
            <a:tailEnd/>
          </a:ln>
        </p:spPr>
        <p:txBody>
          <a:bodyPr anchor="ct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200" b="0" i="0" u="none" strike="noStrike" kern="1200" cap="none" spc="0" normalizeH="0" baseline="-25000" noProof="0" dirty="0" err="1">
                <a:ln>
                  <a:noFill/>
                </a:ln>
                <a:solidFill>
                  <a:srgbClr val="404040"/>
                </a:solidFill>
                <a:effectLst/>
                <a:uLnTx/>
                <a:uFillTx/>
                <a:latin typeface="Helvetica" panose="020B0604020202020204" pitchFamily="34" charset="0"/>
                <a:ea typeface="ヒラギノ角ゴ Pro W3"/>
              </a:rPr>
              <a:t>MyLION</a:t>
            </a:r>
            <a:endParaRPr kumimoji="0" lang="en-US" altLang="ja-JP"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endParaRPr>
          </a:p>
          <a:p>
            <a:pPr marL="609600" marR="0" lvl="0" indent="-609600" algn="ct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r>
              <a:rPr kumimoji="0" lang="en-US" altLang="ja-JP"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a:t>
            </a:r>
            <a:r>
              <a:rPr kumimoji="0" lang="ja-JP" altLang="en-US"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国際本部</a:t>
            </a:r>
            <a:r>
              <a:rPr kumimoji="0" lang="en-US" altLang="ja-JP"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rPr>
              <a:t>)</a:t>
            </a:r>
            <a:endParaRPr kumimoji="0" lang="ja-JP" altLang="en-US" sz="3200" b="0" i="0" u="none" strike="noStrike" kern="1200" cap="none" spc="0" normalizeH="0" baseline="-25000" noProof="0" dirty="0">
              <a:ln>
                <a:noFill/>
              </a:ln>
              <a:solidFill>
                <a:srgbClr val="404040"/>
              </a:solidFill>
              <a:effectLst/>
              <a:uLnTx/>
              <a:uFillTx/>
              <a:latin typeface="Helvetica" panose="020B0604020202020204" pitchFamily="34" charset="0"/>
              <a:ea typeface="ヒラギノ角ゴ Pro W3"/>
            </a:endParaRPr>
          </a:p>
        </p:txBody>
      </p:sp>
      <p:sp>
        <p:nvSpPr>
          <p:cNvPr id="26" name="右矢印 9">
            <a:extLst>
              <a:ext uri="{FF2B5EF4-FFF2-40B4-BE49-F238E27FC236}">
                <a16:creationId xmlns:a16="http://schemas.microsoft.com/office/drawing/2014/main" id="{A32AAA17-5718-4DE0-8C8B-7E24F9583CE0}"/>
              </a:ext>
            </a:extLst>
          </p:cNvPr>
          <p:cNvSpPr>
            <a:spLocks noChangeArrowheads="1"/>
          </p:cNvSpPr>
          <p:nvPr/>
        </p:nvSpPr>
        <p:spPr bwMode="auto">
          <a:xfrm rot="8253521">
            <a:off x="4787063" y="3296798"/>
            <a:ext cx="1401432" cy="244279"/>
          </a:xfrm>
          <a:prstGeom prst="rightArrow">
            <a:avLst>
              <a:gd name="adj1" fmla="val 50000"/>
              <a:gd name="adj2" fmla="val 49943"/>
            </a:avLst>
          </a:prstGeom>
          <a:pattFill prst="solidDmnd">
            <a:fgClr>
              <a:srgbClr val="FF0000"/>
            </a:fgClr>
            <a:bgClr>
              <a:schemeClr val="bg1"/>
            </a:bgClr>
          </a:patt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28" name="右矢印 26">
            <a:extLst>
              <a:ext uri="{FF2B5EF4-FFF2-40B4-BE49-F238E27FC236}">
                <a16:creationId xmlns:a16="http://schemas.microsoft.com/office/drawing/2014/main" id="{B4D304B4-FC71-4D61-B69F-42ADBA4A5820}"/>
              </a:ext>
            </a:extLst>
          </p:cNvPr>
          <p:cNvSpPr>
            <a:spLocks noChangeArrowheads="1"/>
          </p:cNvSpPr>
          <p:nvPr/>
        </p:nvSpPr>
        <p:spPr bwMode="auto">
          <a:xfrm rot="21068872">
            <a:off x="2121562" y="2568804"/>
            <a:ext cx="3908557" cy="349629"/>
          </a:xfrm>
          <a:prstGeom prst="rightArrow">
            <a:avLst>
              <a:gd name="adj1" fmla="val 50000"/>
              <a:gd name="adj2" fmla="val 49817"/>
            </a:avLst>
          </a:prstGeom>
          <a:solidFill>
            <a:srgbClr val="FF0000"/>
          </a:solid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29" name="テキスト ボックス 1">
            <a:extLst>
              <a:ext uri="{FF2B5EF4-FFF2-40B4-BE49-F238E27FC236}">
                <a16:creationId xmlns:a16="http://schemas.microsoft.com/office/drawing/2014/main" id="{EBC89BAE-F0B1-4AEC-9905-CC71E54BED3E}"/>
              </a:ext>
            </a:extLst>
          </p:cNvPr>
          <p:cNvSpPr txBox="1">
            <a:spLocks noChangeArrowheads="1"/>
          </p:cNvSpPr>
          <p:nvPr/>
        </p:nvSpPr>
        <p:spPr bwMode="auto">
          <a:xfrm rot="19138214">
            <a:off x="4532588" y="3023154"/>
            <a:ext cx="14778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会員基本情報</a:t>
            </a:r>
          </a:p>
        </p:txBody>
      </p:sp>
      <p:sp>
        <p:nvSpPr>
          <p:cNvPr id="33" name="右矢印 31">
            <a:extLst>
              <a:ext uri="{FF2B5EF4-FFF2-40B4-BE49-F238E27FC236}">
                <a16:creationId xmlns:a16="http://schemas.microsoft.com/office/drawing/2014/main" id="{BD64A550-3181-41EA-86E9-5C3AC0C2B468}"/>
              </a:ext>
            </a:extLst>
          </p:cNvPr>
          <p:cNvSpPr>
            <a:spLocks noChangeArrowheads="1"/>
          </p:cNvSpPr>
          <p:nvPr/>
        </p:nvSpPr>
        <p:spPr bwMode="auto">
          <a:xfrm>
            <a:off x="5515169" y="4156460"/>
            <a:ext cx="991375" cy="343983"/>
          </a:xfrm>
          <a:prstGeom prst="rightArrow">
            <a:avLst>
              <a:gd name="adj1" fmla="val 50000"/>
              <a:gd name="adj2" fmla="val 49941"/>
            </a:avLst>
          </a:prstGeom>
          <a:gradFill>
            <a:gsLst>
              <a:gs pos="0">
                <a:srgbClr val="FF0000"/>
              </a:gs>
              <a:gs pos="100000">
                <a:schemeClr val="bg1"/>
              </a:gs>
            </a:gsLst>
            <a:lin ang="10800000" scaled="0"/>
          </a:grad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en-US" altLang="ja-JP"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34" name="テキスト ボックス 27">
            <a:extLst>
              <a:ext uri="{FF2B5EF4-FFF2-40B4-BE49-F238E27FC236}">
                <a16:creationId xmlns:a16="http://schemas.microsoft.com/office/drawing/2014/main" id="{61755DCB-1578-4F27-B7C6-67C50A440A7D}"/>
              </a:ext>
            </a:extLst>
          </p:cNvPr>
          <p:cNvSpPr txBox="1">
            <a:spLocks noChangeArrowheads="1"/>
          </p:cNvSpPr>
          <p:nvPr/>
        </p:nvSpPr>
        <p:spPr bwMode="auto">
          <a:xfrm rot="20725325">
            <a:off x="2102931" y="1603727"/>
            <a:ext cx="4047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国際本部向けアクティビティ告知・報告</a:t>
            </a:r>
          </a:p>
        </p:txBody>
      </p:sp>
      <p:sp>
        <p:nvSpPr>
          <p:cNvPr id="35" name="テキスト ボックス 27">
            <a:extLst>
              <a:ext uri="{FF2B5EF4-FFF2-40B4-BE49-F238E27FC236}">
                <a16:creationId xmlns:a16="http://schemas.microsoft.com/office/drawing/2014/main" id="{CDAE3706-F9A0-43EA-957D-731515C3CF05}"/>
              </a:ext>
            </a:extLst>
          </p:cNvPr>
          <p:cNvSpPr txBox="1">
            <a:spLocks noChangeArrowheads="1"/>
          </p:cNvSpPr>
          <p:nvPr/>
        </p:nvSpPr>
        <p:spPr bwMode="auto">
          <a:xfrm rot="21090180">
            <a:off x="2932020" y="2254126"/>
            <a:ext cx="2596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2500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会員動静報告、役員報告</a:t>
            </a:r>
          </a:p>
        </p:txBody>
      </p:sp>
      <p:sp>
        <p:nvSpPr>
          <p:cNvPr id="36" name="右矢印 25">
            <a:extLst>
              <a:ext uri="{FF2B5EF4-FFF2-40B4-BE49-F238E27FC236}">
                <a16:creationId xmlns:a16="http://schemas.microsoft.com/office/drawing/2014/main" id="{F9AFAB38-A859-4419-835A-DF10312E1389}"/>
              </a:ext>
            </a:extLst>
          </p:cNvPr>
          <p:cNvSpPr>
            <a:spLocks noChangeArrowheads="1"/>
          </p:cNvSpPr>
          <p:nvPr/>
        </p:nvSpPr>
        <p:spPr bwMode="auto">
          <a:xfrm rot="902392">
            <a:off x="5532885" y="4680397"/>
            <a:ext cx="1007987" cy="291009"/>
          </a:xfrm>
          <a:prstGeom prst="rightArrow">
            <a:avLst>
              <a:gd name="adj1" fmla="val 50000"/>
              <a:gd name="adj2" fmla="val 50155"/>
            </a:avLst>
          </a:prstGeom>
          <a:pattFill prst="solidDmnd">
            <a:fgClr>
              <a:srgbClr val="0000FF"/>
            </a:fgClr>
            <a:bgClr>
              <a:schemeClr val="bg1"/>
            </a:bgClr>
          </a:pattFill>
          <a:ln w="9525" algn="ctr">
            <a:solidFill>
              <a:srgbClr val="000000"/>
            </a:solidFill>
            <a:round/>
            <a:headEnd/>
            <a:tailEnd/>
          </a:ln>
        </p:spPr>
        <p:txBody>
          <a:bodyPr/>
          <a:lstStyle>
            <a:lvl1pPr marL="609600" indent="-609600">
              <a:defRPr sz="3200" baseline="-25000">
                <a:solidFill>
                  <a:srgbClr val="404040"/>
                </a:solidFill>
                <a:latin typeface="Helvetica" panose="020B0604020202020204" pitchFamily="34" charset="0"/>
                <a:ea typeface="ヒラギノ角ゴ Pro W3"/>
                <a:cs typeface="ヒラギノ角ゴ Pro W3"/>
              </a:defRPr>
            </a:lvl1pPr>
            <a:lvl2pPr marL="742950" indent="-285750">
              <a:defRPr sz="3200" baseline="-25000">
                <a:solidFill>
                  <a:srgbClr val="404040"/>
                </a:solidFill>
                <a:latin typeface="Helvetica" panose="020B0604020202020204" pitchFamily="34" charset="0"/>
                <a:ea typeface="ヒラギノ角ゴ Pro W3"/>
                <a:cs typeface="ヒラギノ角ゴ Pro W3"/>
              </a:defRPr>
            </a:lvl2pPr>
            <a:lvl3pPr marL="1143000" indent="-228600">
              <a:defRPr sz="3200" baseline="-25000">
                <a:solidFill>
                  <a:srgbClr val="404040"/>
                </a:solidFill>
                <a:latin typeface="Helvetica" panose="020B0604020202020204" pitchFamily="34" charset="0"/>
                <a:ea typeface="ヒラギノ角ゴ Pro W3"/>
                <a:cs typeface="ヒラギノ角ゴ Pro W3"/>
              </a:defRPr>
            </a:lvl3pPr>
            <a:lvl4pPr marL="1600200" indent="-228600">
              <a:defRPr sz="3200" baseline="-25000">
                <a:solidFill>
                  <a:srgbClr val="404040"/>
                </a:solidFill>
                <a:latin typeface="Helvetica" panose="020B0604020202020204" pitchFamily="34" charset="0"/>
                <a:ea typeface="ヒラギノ角ゴ Pro W3"/>
                <a:cs typeface="ヒラギノ角ゴ Pro W3"/>
              </a:defRPr>
            </a:lvl4pPr>
            <a:lvl5pPr marL="2057400" indent="-228600">
              <a:defRPr sz="3200" baseline="-25000">
                <a:solidFill>
                  <a:srgbClr val="404040"/>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3200" baseline="-25000">
                <a:solidFill>
                  <a:srgbClr val="404040"/>
                </a:solidFill>
                <a:latin typeface="Helvetica" panose="020B0604020202020204" pitchFamily="34" charset="0"/>
                <a:ea typeface="ヒラギノ角ゴ Pro W3"/>
                <a:cs typeface="ヒラギノ角ゴ Pro W3"/>
              </a:defRPr>
            </a:lvl9pPr>
          </a:lstStyle>
          <a:p>
            <a:pPr marL="609600" marR="0" lvl="0" indent="-609600" algn="r" defTabSz="914400" rtl="0" eaLnBrk="1" fontAlgn="base" latinLnBrk="0" hangingPunct="1">
              <a:lnSpc>
                <a:spcPct val="90000"/>
              </a:lnSpc>
              <a:spcBef>
                <a:spcPct val="20000"/>
              </a:spcBef>
              <a:spcAft>
                <a:spcPct val="0"/>
              </a:spcAft>
              <a:buClrTx/>
              <a:buSzTx/>
              <a:buFont typeface="Helvetica" panose="020B0604020202020204" pitchFamily="34" charset="0"/>
              <a:buNone/>
              <a:tabLst/>
              <a:defRPr/>
            </a:pPr>
            <a:endParaRPr kumimoji="0" lang="ja-JP" altLang="en-US" sz="3200" b="0" i="0" u="none" strike="noStrike" kern="1200" cap="none" spc="0" normalizeH="0" baseline="-25000" noProof="0">
              <a:ln>
                <a:noFill/>
              </a:ln>
              <a:solidFill>
                <a:srgbClr val="404040"/>
              </a:solidFill>
              <a:effectLst/>
              <a:uLnTx/>
              <a:uFillTx/>
              <a:latin typeface="Helvetica" panose="020B0604020202020204" pitchFamily="34" charset="0"/>
              <a:ea typeface="ヒラギノ角ゴ Pro W3"/>
            </a:endParaRPr>
          </a:p>
        </p:txBody>
      </p:sp>
      <p:sp>
        <p:nvSpPr>
          <p:cNvPr id="37" name="テキスト ボックス 36">
            <a:extLst>
              <a:ext uri="{FF2B5EF4-FFF2-40B4-BE49-F238E27FC236}">
                <a16:creationId xmlns:a16="http://schemas.microsoft.com/office/drawing/2014/main" id="{098A1872-0AB6-4F30-A97F-BCFFE7EA504A}"/>
              </a:ext>
            </a:extLst>
          </p:cNvPr>
          <p:cNvSpPr txBox="1"/>
          <p:nvPr/>
        </p:nvSpPr>
        <p:spPr>
          <a:xfrm>
            <a:off x="532540" y="6329089"/>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１．今月からのオンライン報告</a:t>
            </a:r>
            <a:endParaRPr kumimoji="1" lang="en-US" altLang="ja-JP" sz="2400" b="1" dirty="0">
              <a:ln w="3175">
                <a:solidFill>
                  <a:srgbClr val="0045D0"/>
                </a:solidFill>
              </a:ln>
              <a:solidFill>
                <a:schemeClr val="bg1"/>
              </a:solidFill>
              <a:latin typeface="+mn-ea"/>
            </a:endParaRPr>
          </a:p>
        </p:txBody>
      </p:sp>
      <p:sp>
        <p:nvSpPr>
          <p:cNvPr id="5" name="四角形: 対角を丸める 4">
            <a:extLst>
              <a:ext uri="{FF2B5EF4-FFF2-40B4-BE49-F238E27FC236}">
                <a16:creationId xmlns:a16="http://schemas.microsoft.com/office/drawing/2014/main" id="{3C31C906-A523-4179-A2AB-4E47BE4737D1}"/>
              </a:ext>
            </a:extLst>
          </p:cNvPr>
          <p:cNvSpPr/>
          <p:nvPr/>
        </p:nvSpPr>
        <p:spPr bwMode="auto">
          <a:xfrm>
            <a:off x="340010" y="2437601"/>
            <a:ext cx="1558166" cy="1773122"/>
          </a:xfrm>
          <a:prstGeom prst="round2DiagRect">
            <a:avLst/>
          </a:prstGeom>
          <a:solidFill>
            <a:srgbClr val="FFC000"/>
          </a:solidFill>
          <a:ln w="19050" cap="flat" cmpd="sng" algn="ctr">
            <a:solidFill>
              <a:srgbClr val="99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600" b="0" i="0" u="none" strike="noStrike" cap="none" normalizeH="0" dirty="0">
                <a:ln>
                  <a:noFill/>
                </a:ln>
                <a:solidFill>
                  <a:schemeClr val="tx1">
                    <a:lumMod val="95000"/>
                    <a:lumOff val="5000"/>
                  </a:schemeClr>
                </a:solidFill>
                <a:effectLst/>
                <a:latin typeface="+mj-ea"/>
                <a:ea typeface="+mj-ea"/>
              </a:rPr>
              <a:t>クラブ</a:t>
            </a:r>
            <a:endParaRPr kumimoji="0" lang="en-US" altLang="ja-JP" sz="3600" b="0" i="0" u="none" strike="noStrike" cap="none" normalizeH="0" dirty="0">
              <a:ln>
                <a:noFill/>
              </a:ln>
              <a:solidFill>
                <a:schemeClr val="tx1">
                  <a:lumMod val="95000"/>
                  <a:lumOff val="5000"/>
                </a:schemeClr>
              </a:solidFill>
              <a:effectLst/>
              <a:latin typeface="+mj-ea"/>
              <a:ea typeface="+mj-ea"/>
            </a:endParaRPr>
          </a:p>
          <a:p>
            <a:pPr marL="609600" marR="0" indent="-609600" algn="ctr" defTabSz="914400" rtl="0" eaLnBrk="1" fontAlgn="base" latinLnBrk="0" hangingPunct="1">
              <a:spcAft>
                <a:spcPct val="0"/>
              </a:spcAft>
              <a:buClrTx/>
              <a:buSzTx/>
              <a:buFont typeface="Helvetica" pitchFamily="84" charset="0"/>
              <a:buNone/>
              <a:tabLst/>
            </a:pPr>
            <a:r>
              <a:rPr kumimoji="0" lang="ja-JP" altLang="en-US" sz="1600" b="0" i="0" u="none" strike="noStrike" cap="none" normalizeH="0" dirty="0">
                <a:ln>
                  <a:noFill/>
                </a:ln>
                <a:solidFill>
                  <a:srgbClr val="404040"/>
                </a:solidFill>
                <a:effectLst/>
                <a:ea typeface="ヒラギノ角ゴ Pro W3" pitchFamily="84" charset="-128"/>
              </a:rPr>
              <a:t>会長・幹事</a:t>
            </a:r>
            <a:endParaRPr kumimoji="0" lang="en-US" altLang="ja-JP" sz="1600" b="0" i="0" u="none" strike="noStrike" cap="none" normalizeH="0" dirty="0">
              <a:ln>
                <a:noFill/>
              </a:ln>
              <a:solidFill>
                <a:srgbClr val="404040"/>
              </a:solidFill>
              <a:effectLst/>
              <a:ea typeface="ヒラギノ角ゴ Pro W3" pitchFamily="84" charset="-128"/>
            </a:endParaRPr>
          </a:p>
          <a:p>
            <a:pPr marL="609600" marR="0" indent="-609600" algn="ctr" defTabSz="914400" rtl="0" eaLnBrk="1" fontAlgn="base" latinLnBrk="0" hangingPunct="1">
              <a:spcAft>
                <a:spcPct val="0"/>
              </a:spcAft>
              <a:buClrTx/>
              <a:buSzTx/>
              <a:buFont typeface="Helvetica" pitchFamily="84" charset="0"/>
              <a:buNone/>
              <a:tabLst/>
            </a:pPr>
            <a:r>
              <a:rPr kumimoji="0" lang="ja-JP" altLang="en-US" sz="1600" b="0" i="0" u="none" strike="noStrike" cap="none" normalizeH="0" dirty="0">
                <a:ln>
                  <a:noFill/>
                </a:ln>
                <a:solidFill>
                  <a:srgbClr val="404040"/>
                </a:solidFill>
                <a:effectLst/>
                <a:ea typeface="ヒラギノ角ゴ Pro W3" pitchFamily="84" charset="-128"/>
              </a:rPr>
              <a:t>業務担当者</a:t>
            </a:r>
            <a:endParaRPr kumimoji="0" lang="en-US" altLang="ja-JP" sz="1600" b="0" i="0" u="none" strike="noStrike" cap="none" normalizeH="0" dirty="0">
              <a:ln>
                <a:noFill/>
              </a:ln>
              <a:solidFill>
                <a:srgbClr val="404040"/>
              </a:solidFill>
              <a:effectLst/>
              <a:ea typeface="ヒラギノ角ゴ Pro W3" pitchFamily="84" charset="-128"/>
            </a:endParaRPr>
          </a:p>
          <a:p>
            <a:pPr marL="609600" marR="0" indent="-609600" algn="ctr" defTabSz="914400" rtl="0" eaLnBrk="1" fontAlgn="base" latinLnBrk="0" hangingPunct="1">
              <a:spcAft>
                <a:spcPct val="0"/>
              </a:spcAft>
              <a:buClrTx/>
              <a:buSzTx/>
              <a:buFont typeface="Helvetica" pitchFamily="84" charset="0"/>
              <a:buNone/>
              <a:tabLst/>
            </a:pPr>
            <a:r>
              <a:rPr kumimoji="0" lang="ja-JP" altLang="en-US" sz="1600" b="0" i="0" u="none" strike="noStrike" cap="none" normalizeH="0" dirty="0">
                <a:ln>
                  <a:noFill/>
                </a:ln>
                <a:solidFill>
                  <a:srgbClr val="404040"/>
                </a:solidFill>
                <a:effectLst/>
                <a:ea typeface="ヒラギノ角ゴ Pro W3" pitchFamily="84" charset="-128"/>
              </a:rPr>
              <a:t>奉仕委員長</a:t>
            </a:r>
            <a:endParaRPr kumimoji="0" lang="en-US" altLang="ja-JP" sz="1600" b="0" i="0" u="none" strike="noStrike" cap="none" normalizeH="0" dirty="0">
              <a:ln>
                <a:noFill/>
              </a:ln>
              <a:solidFill>
                <a:srgbClr val="404040"/>
              </a:solidFill>
              <a:effectLst/>
              <a:ea typeface="ヒラギノ角ゴ Pro W3" pitchFamily="84" charset="-128"/>
            </a:endParaRPr>
          </a:p>
        </p:txBody>
      </p:sp>
      <p:pic>
        <p:nvPicPr>
          <p:cNvPr id="4" name="グラフィックス 3" descr="男性の集団">
            <a:extLst>
              <a:ext uri="{FF2B5EF4-FFF2-40B4-BE49-F238E27FC236}">
                <a16:creationId xmlns:a16="http://schemas.microsoft.com/office/drawing/2014/main" id="{9850B19B-A531-4990-8BC2-4A7F67AD77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108" y="2073903"/>
            <a:ext cx="609600" cy="609600"/>
          </a:xfrm>
          <a:prstGeom prst="rect">
            <a:avLst/>
          </a:prstGeom>
        </p:spPr>
      </p:pic>
    </p:spTree>
    <p:extLst>
      <p:ext uri="{BB962C8B-B14F-4D97-AF65-F5344CB8AC3E}">
        <p14:creationId xmlns:p14="http://schemas.microsoft.com/office/powerpoint/2010/main" val="7510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228600" y="298312"/>
            <a:ext cx="8153400" cy="457200"/>
          </a:xfrm>
        </p:spPr>
        <p:txBody>
          <a:bodyPr/>
          <a:lstStyle/>
          <a:p>
            <a:r>
              <a:rPr kumimoji="1" lang="en-US" altLang="ja-JP" sz="2400" dirty="0" err="1">
                <a:latin typeface="+mj-ea"/>
                <a:ea typeface="+mj-ea"/>
              </a:rPr>
              <a:t>MyLION</a:t>
            </a:r>
            <a:r>
              <a:rPr kumimoji="1" lang="ja-JP" altLang="en-US" sz="2400" dirty="0">
                <a:latin typeface="+mj-ea"/>
                <a:ea typeface="+mj-ea"/>
              </a:rPr>
              <a:t>のアクティビティ報告　報告入力詳細画面</a:t>
            </a:r>
          </a:p>
        </p:txBody>
      </p:sp>
      <p:pic>
        <p:nvPicPr>
          <p:cNvPr id="6" name="図 5" descr="スクリーンショットの画面&#10;&#10;自動的に生成された説明">
            <a:extLst>
              <a:ext uri="{FF2B5EF4-FFF2-40B4-BE49-F238E27FC236}">
                <a16:creationId xmlns:a16="http://schemas.microsoft.com/office/drawing/2014/main" id="{67A5602A-64BB-468D-9827-C6BBC8960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5" y="793300"/>
            <a:ext cx="6104570" cy="5271400"/>
          </a:xfrm>
          <a:prstGeom prst="rect">
            <a:avLst/>
          </a:prstGeom>
        </p:spPr>
      </p:pic>
      <p:sp>
        <p:nvSpPr>
          <p:cNvPr id="8" name="テキスト ボックス 7">
            <a:extLst>
              <a:ext uri="{FF2B5EF4-FFF2-40B4-BE49-F238E27FC236}">
                <a16:creationId xmlns:a16="http://schemas.microsoft.com/office/drawing/2014/main" id="{3F802BFC-A76C-48F6-94A9-BE7960104B08}"/>
              </a:ext>
            </a:extLst>
          </p:cNvPr>
          <p:cNvSpPr txBox="1"/>
          <p:nvPr/>
        </p:nvSpPr>
        <p:spPr>
          <a:xfrm>
            <a:off x="5668897" y="1371600"/>
            <a:ext cx="2709386" cy="2308324"/>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400" dirty="0">
                <a:solidFill>
                  <a:srgbClr val="002060"/>
                </a:solidFill>
              </a:rPr>
              <a:t>ここでは、受益者数、ボランティアの人数、ボランティア時間数等の入力欄に適切な数値を入力していきます</a:t>
            </a:r>
          </a:p>
        </p:txBody>
      </p:sp>
    </p:spTree>
    <p:extLst>
      <p:ext uri="{BB962C8B-B14F-4D97-AF65-F5344CB8AC3E}">
        <p14:creationId xmlns:p14="http://schemas.microsoft.com/office/powerpoint/2010/main" val="1823586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228600" y="298312"/>
            <a:ext cx="8153400" cy="457200"/>
          </a:xfrm>
        </p:spPr>
        <p:txBody>
          <a:bodyPr/>
          <a:lstStyle/>
          <a:p>
            <a:r>
              <a:rPr kumimoji="1" lang="en-US" altLang="ja-JP" sz="2400" dirty="0" err="1">
                <a:latin typeface="+mj-ea"/>
                <a:ea typeface="+mj-ea"/>
              </a:rPr>
              <a:t>MyLION</a:t>
            </a:r>
            <a:r>
              <a:rPr kumimoji="1" lang="ja-JP" altLang="en-US" sz="2400" dirty="0">
                <a:latin typeface="+mj-ea"/>
                <a:ea typeface="+mj-ea"/>
              </a:rPr>
              <a:t>のアクティビティ報告　報告入力詳細画面</a:t>
            </a:r>
          </a:p>
        </p:txBody>
      </p:sp>
      <p:pic>
        <p:nvPicPr>
          <p:cNvPr id="6" name="図 5" descr="スクリーンショットの画面&#10;&#10;自動的に生成された説明">
            <a:extLst>
              <a:ext uri="{FF2B5EF4-FFF2-40B4-BE49-F238E27FC236}">
                <a16:creationId xmlns:a16="http://schemas.microsoft.com/office/drawing/2014/main" id="{67A5602A-64BB-468D-9827-C6BBC8960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5" y="793300"/>
            <a:ext cx="6104570" cy="5271400"/>
          </a:xfrm>
          <a:prstGeom prst="rect">
            <a:avLst/>
          </a:prstGeom>
        </p:spPr>
      </p:pic>
      <p:sp>
        <p:nvSpPr>
          <p:cNvPr id="8" name="テキスト ボックス 7">
            <a:extLst>
              <a:ext uri="{FF2B5EF4-FFF2-40B4-BE49-F238E27FC236}">
                <a16:creationId xmlns:a16="http://schemas.microsoft.com/office/drawing/2014/main" id="{3F802BFC-A76C-48F6-94A9-BE7960104B08}"/>
              </a:ext>
            </a:extLst>
          </p:cNvPr>
          <p:cNvSpPr txBox="1"/>
          <p:nvPr/>
        </p:nvSpPr>
        <p:spPr>
          <a:xfrm>
            <a:off x="3733800" y="1752600"/>
            <a:ext cx="5109990" cy="2677656"/>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400" u="sng" dirty="0">
                <a:solidFill>
                  <a:srgbClr val="FF0000"/>
                </a:solidFill>
              </a:rPr>
              <a:t>重要！！</a:t>
            </a:r>
            <a:endParaRPr kumimoji="1" lang="en-US" altLang="ja-JP" sz="2400" u="sng" dirty="0">
              <a:solidFill>
                <a:srgbClr val="FF0000"/>
              </a:solidFill>
            </a:endParaRPr>
          </a:p>
          <a:p>
            <a:r>
              <a:rPr kumimoji="1" lang="ja-JP" altLang="en-US" sz="2400" dirty="0">
                <a:solidFill>
                  <a:srgbClr val="002060"/>
                </a:solidFill>
              </a:rPr>
              <a:t>地区やゾーン主催のアクティビティで、受益者数や参加者等の確定が難しかったり、植樹や盲導犬育成等で受益者人数の指針が必要な場合は、地区ＧＳＴコーディネーターやゾーン・チェアパーソンにご相談下さい</a:t>
            </a:r>
          </a:p>
        </p:txBody>
      </p:sp>
    </p:spTree>
    <p:extLst>
      <p:ext uri="{BB962C8B-B14F-4D97-AF65-F5344CB8AC3E}">
        <p14:creationId xmlns:p14="http://schemas.microsoft.com/office/powerpoint/2010/main" val="3765928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44B3D5-9D5B-41A0-8066-90A139DF6574}"/>
              </a:ext>
            </a:extLst>
          </p:cNvPr>
          <p:cNvSpPr>
            <a:spLocks noGrp="1"/>
          </p:cNvSpPr>
          <p:nvPr>
            <p:ph type="title"/>
          </p:nvPr>
        </p:nvSpPr>
        <p:spPr>
          <a:xfrm>
            <a:off x="195470" y="381000"/>
            <a:ext cx="8153400" cy="457200"/>
          </a:xfrm>
        </p:spPr>
        <p:txBody>
          <a:bodyPr/>
          <a:lstStyle/>
          <a:p>
            <a:r>
              <a:rPr kumimoji="1" lang="ja-JP" altLang="en-US" sz="2400" dirty="0">
                <a:latin typeface="+mj-ea"/>
                <a:ea typeface="+mj-ea"/>
              </a:rPr>
              <a:t>報告画面（過去のアクティビティを報告）</a:t>
            </a:r>
          </a:p>
        </p:txBody>
      </p:sp>
      <p:pic>
        <p:nvPicPr>
          <p:cNvPr id="4" name="図 3" descr="スクリーンショットの画面&#10;&#10;自動的に生成された説明">
            <a:extLst>
              <a:ext uri="{FF2B5EF4-FFF2-40B4-BE49-F238E27FC236}">
                <a16:creationId xmlns:a16="http://schemas.microsoft.com/office/drawing/2014/main" id="{8B6C10C4-12DD-4595-9AE8-1D3099795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59" y="1028700"/>
            <a:ext cx="7138511" cy="4953000"/>
          </a:xfrm>
          <a:prstGeom prst="rect">
            <a:avLst/>
          </a:prstGeom>
        </p:spPr>
      </p:pic>
      <p:sp>
        <p:nvSpPr>
          <p:cNvPr id="5" name="楕円 4">
            <a:extLst>
              <a:ext uri="{FF2B5EF4-FFF2-40B4-BE49-F238E27FC236}">
                <a16:creationId xmlns:a16="http://schemas.microsoft.com/office/drawing/2014/main" id="{D40D093E-84DD-4F90-B444-B7AD45937D9B}"/>
              </a:ext>
            </a:extLst>
          </p:cNvPr>
          <p:cNvSpPr/>
          <p:nvPr/>
        </p:nvSpPr>
        <p:spPr bwMode="auto">
          <a:xfrm>
            <a:off x="3429000" y="3505200"/>
            <a:ext cx="1747630" cy="1295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2" name="テキスト ボックス 1">
            <a:extLst>
              <a:ext uri="{FF2B5EF4-FFF2-40B4-BE49-F238E27FC236}">
                <a16:creationId xmlns:a16="http://schemas.microsoft.com/office/drawing/2014/main" id="{84B169ED-8873-4F40-A26F-56BD3D7F3EEA}"/>
              </a:ext>
            </a:extLst>
          </p:cNvPr>
          <p:cNvSpPr txBox="1"/>
          <p:nvPr/>
        </p:nvSpPr>
        <p:spPr>
          <a:xfrm>
            <a:off x="4419600" y="1470958"/>
            <a:ext cx="4495800" cy="1938992"/>
          </a:xfrm>
          <a:prstGeom prst="rect">
            <a:avLst/>
          </a:prstGeom>
          <a:solidFill>
            <a:schemeClr val="bg1"/>
          </a:solidFill>
          <a:ln>
            <a:solidFill>
              <a:srgbClr val="0045D0"/>
            </a:solidFill>
          </a:ln>
          <a:effectLst>
            <a:outerShdw blurRad="63500" sx="102000" sy="102000" algn="ctr" rotWithShape="0">
              <a:prstClr val="black">
                <a:alpha val="40000"/>
              </a:prstClr>
            </a:outerShdw>
          </a:effectLst>
        </p:spPr>
        <p:txBody>
          <a:bodyPr wrap="square" rtlCol="0">
            <a:spAutoFit/>
          </a:bodyPr>
          <a:lstStyle/>
          <a:p>
            <a:r>
              <a:rPr kumimoji="1" lang="ja-JP" altLang="en-US" sz="2400" dirty="0">
                <a:solidFill>
                  <a:srgbClr val="002060"/>
                </a:solidFill>
              </a:rPr>
              <a:t>報告済みのアクティビティも、年度内ならいつでも修正や削除が出来ます</a:t>
            </a:r>
            <a:endParaRPr kumimoji="1" lang="en-US" altLang="ja-JP" sz="2400" dirty="0">
              <a:solidFill>
                <a:srgbClr val="002060"/>
              </a:solidFill>
            </a:endParaRPr>
          </a:p>
          <a:p>
            <a:r>
              <a:rPr kumimoji="1" lang="ja-JP" altLang="en-US" sz="2400" dirty="0">
                <a:solidFill>
                  <a:srgbClr val="002060"/>
                </a:solidFill>
              </a:rPr>
              <a:t>注：当該アクティビティを報告したアカウントでのログインが必要</a:t>
            </a:r>
          </a:p>
        </p:txBody>
      </p:sp>
    </p:spTree>
    <p:extLst>
      <p:ext uri="{BB962C8B-B14F-4D97-AF65-F5344CB8AC3E}">
        <p14:creationId xmlns:p14="http://schemas.microsoft.com/office/powerpoint/2010/main" val="1236931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381000" y="304800"/>
            <a:ext cx="8610600" cy="4154984"/>
          </a:xfrm>
          <a:prstGeom prst="rect">
            <a:avLst/>
          </a:prstGeom>
          <a:noFill/>
        </p:spPr>
        <p:txBody>
          <a:bodyPr wrap="square" rtlCol="0">
            <a:spAutoFit/>
          </a:bodyPr>
          <a:lstStyle/>
          <a:p>
            <a:endParaRPr kumimoji="1" lang="en-US" altLang="ja-JP" sz="4400" b="1" dirty="0">
              <a:solidFill>
                <a:srgbClr val="002060"/>
              </a:solidFill>
              <a:latin typeface="+mn-ea"/>
            </a:endParaRPr>
          </a:p>
          <a:p>
            <a:r>
              <a:rPr kumimoji="1" lang="en-US" altLang="ja-JP" sz="4400" b="1" dirty="0" err="1">
                <a:solidFill>
                  <a:srgbClr val="002060"/>
                </a:solidFill>
                <a:latin typeface="+mn-ea"/>
              </a:rPr>
              <a:t>MyLION</a:t>
            </a:r>
            <a:r>
              <a:rPr kumimoji="1" lang="ja-JP" altLang="en-US" sz="4400" b="1" dirty="0">
                <a:solidFill>
                  <a:srgbClr val="002060"/>
                </a:solidFill>
                <a:latin typeface="+mn-ea"/>
              </a:rPr>
              <a:t>はＷＥＢ版、アプリ版ともに未完成の部分や翻訳が不十分の部分等も多く、またシステムの不具合も若干存在してはおりますが、気軽に数多くの報告を行ってみて下さい</a:t>
            </a:r>
          </a:p>
        </p:txBody>
      </p:sp>
    </p:spTree>
    <p:extLst>
      <p:ext uri="{BB962C8B-B14F-4D97-AF65-F5344CB8AC3E}">
        <p14:creationId xmlns:p14="http://schemas.microsoft.com/office/powerpoint/2010/main" val="1386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84EDFED-AF18-4FBB-9158-C3F153DBCFC9}"/>
              </a:ext>
            </a:extLst>
          </p:cNvPr>
          <p:cNvSpPr txBox="1"/>
          <p:nvPr/>
        </p:nvSpPr>
        <p:spPr>
          <a:xfrm>
            <a:off x="342900" y="304800"/>
            <a:ext cx="8458200" cy="5847755"/>
          </a:xfrm>
          <a:prstGeom prst="rect">
            <a:avLst/>
          </a:prstGeom>
          <a:noFill/>
        </p:spPr>
        <p:txBody>
          <a:bodyPr wrap="square" rtlCol="0">
            <a:spAutoFit/>
          </a:bodyPr>
          <a:lstStyle/>
          <a:p>
            <a:r>
              <a:rPr kumimoji="1" lang="ja-JP" altLang="en-US" sz="3600" b="1" dirty="0">
                <a:solidFill>
                  <a:srgbClr val="002060"/>
                </a:solidFill>
                <a:latin typeface="+mn-ea"/>
              </a:rPr>
              <a:t>４．</a:t>
            </a:r>
            <a:r>
              <a:rPr kumimoji="1" lang="en-US" altLang="ja-JP" sz="3600" b="1" dirty="0" err="1">
                <a:solidFill>
                  <a:srgbClr val="002060"/>
                </a:solidFill>
                <a:latin typeface="+mn-ea"/>
              </a:rPr>
              <a:t>ServannA</a:t>
            </a:r>
            <a:r>
              <a:rPr kumimoji="1" lang="ja-JP" altLang="en-US" sz="3600" b="1" dirty="0">
                <a:solidFill>
                  <a:srgbClr val="002060"/>
                </a:solidFill>
                <a:latin typeface="+mn-ea"/>
              </a:rPr>
              <a:t>で行う報告</a:t>
            </a:r>
            <a:endParaRPr kumimoji="1" lang="en-US" altLang="ja-JP" sz="3600" b="1" dirty="0">
              <a:solidFill>
                <a:srgbClr val="002060"/>
              </a:solidFill>
              <a:latin typeface="+mn-ea"/>
            </a:endParaRPr>
          </a:p>
          <a:p>
            <a:r>
              <a:rPr kumimoji="1" lang="ja-JP" altLang="en-US" sz="3200" b="1" dirty="0">
                <a:solidFill>
                  <a:srgbClr val="002060"/>
                </a:solidFill>
                <a:latin typeface="+mn-ea"/>
              </a:rPr>
              <a:t>　</a:t>
            </a:r>
            <a:r>
              <a:rPr kumimoji="1" lang="ja-JP" altLang="en-US" sz="2400" b="1" dirty="0">
                <a:solidFill>
                  <a:srgbClr val="002060"/>
                </a:solidFill>
                <a:latin typeface="+mn-ea"/>
              </a:rPr>
              <a:t>①会員詳細情報の追加入力</a:t>
            </a:r>
            <a:endParaRPr kumimoji="1" lang="en-US" altLang="ja-JP" sz="2400" b="1" dirty="0">
              <a:solidFill>
                <a:srgbClr val="002060"/>
              </a:solidFill>
              <a:latin typeface="+mn-ea"/>
            </a:endParaRPr>
          </a:p>
          <a:p>
            <a:r>
              <a:rPr kumimoji="1" lang="ja-JP" altLang="en-US" sz="2400" b="1" dirty="0">
                <a:solidFill>
                  <a:srgbClr val="002060"/>
                </a:solidFill>
                <a:latin typeface="+mn-ea"/>
              </a:rPr>
              <a:t>　　</a:t>
            </a:r>
            <a:r>
              <a:rPr kumimoji="1" lang="en-US" altLang="ja-JP" sz="2400" b="1" dirty="0">
                <a:solidFill>
                  <a:srgbClr val="002060"/>
                </a:solidFill>
                <a:latin typeface="+mn-ea"/>
              </a:rPr>
              <a:t>※</a:t>
            </a:r>
            <a:r>
              <a:rPr kumimoji="1" lang="ja-JP" altLang="en-US" sz="2400" b="1" dirty="0">
                <a:solidFill>
                  <a:srgbClr val="002060"/>
                </a:solidFill>
                <a:latin typeface="+mn-ea"/>
              </a:rPr>
              <a:t>名簿作成、会費請求やライオン誌の送付先の</a:t>
            </a:r>
            <a:endParaRPr kumimoji="1" lang="en-US" altLang="ja-JP" sz="2400" b="1" dirty="0">
              <a:solidFill>
                <a:srgbClr val="002060"/>
              </a:solidFill>
              <a:latin typeface="+mn-ea"/>
            </a:endParaRPr>
          </a:p>
          <a:p>
            <a:r>
              <a:rPr kumimoji="1" lang="ja-JP" altLang="en-US" sz="2400" b="1" dirty="0">
                <a:solidFill>
                  <a:srgbClr val="002060"/>
                </a:solidFill>
                <a:latin typeface="+mn-ea"/>
              </a:rPr>
              <a:t>　　　　　　　　　　　　　　　　　　　　　　　　　情報管理に</a:t>
            </a:r>
            <a:r>
              <a:rPr kumimoji="1" lang="ja-JP" altLang="en-US" sz="2400" b="1" dirty="0">
                <a:solidFill>
                  <a:srgbClr val="FF0000"/>
                </a:solidFill>
                <a:latin typeface="+mn-ea"/>
              </a:rPr>
              <a:t>必須！</a:t>
            </a:r>
            <a:endParaRPr kumimoji="1" lang="en-US" altLang="ja-JP" sz="2400" b="1" dirty="0">
              <a:solidFill>
                <a:srgbClr val="FF0000"/>
              </a:solidFill>
              <a:latin typeface="+mn-ea"/>
            </a:endParaRPr>
          </a:p>
          <a:p>
            <a:r>
              <a:rPr kumimoji="1" lang="ja-JP" altLang="en-US" sz="2400" b="1" dirty="0">
                <a:solidFill>
                  <a:srgbClr val="002060"/>
                </a:solidFill>
                <a:latin typeface="+mn-ea"/>
              </a:rPr>
              <a:t>　②役員情報の入力</a:t>
            </a:r>
            <a:endParaRPr kumimoji="1" lang="en-US" altLang="ja-JP" sz="2400" b="1" dirty="0">
              <a:solidFill>
                <a:srgbClr val="002060"/>
              </a:solidFill>
              <a:latin typeface="+mn-ea"/>
            </a:endParaRPr>
          </a:p>
          <a:p>
            <a:r>
              <a:rPr kumimoji="1" lang="ja-JP" altLang="en-US" sz="2400" b="1" dirty="0">
                <a:solidFill>
                  <a:srgbClr val="002060"/>
                </a:solidFill>
                <a:latin typeface="+mn-ea"/>
              </a:rPr>
              <a:t>　　</a:t>
            </a:r>
            <a:r>
              <a:rPr kumimoji="1" lang="en-US" altLang="ja-JP" sz="2400" b="1" dirty="0">
                <a:solidFill>
                  <a:srgbClr val="002060"/>
                </a:solidFill>
                <a:latin typeface="+mn-ea"/>
              </a:rPr>
              <a:t>※</a:t>
            </a:r>
            <a:r>
              <a:rPr kumimoji="1" lang="ja-JP" altLang="en-US" sz="2400" b="1" dirty="0">
                <a:solidFill>
                  <a:srgbClr val="002060"/>
                </a:solidFill>
                <a:latin typeface="+mn-ea"/>
              </a:rPr>
              <a:t>アカウント作成・代議員登録・委員会出欠をはじめ</a:t>
            </a:r>
            <a:endParaRPr kumimoji="1" lang="en-US" altLang="ja-JP" sz="2400" b="1" dirty="0">
              <a:solidFill>
                <a:srgbClr val="002060"/>
              </a:solidFill>
              <a:latin typeface="+mn-ea"/>
            </a:endParaRPr>
          </a:p>
          <a:p>
            <a:r>
              <a:rPr kumimoji="1" lang="ja-JP" altLang="en-US" sz="2400" b="1" dirty="0">
                <a:solidFill>
                  <a:srgbClr val="002060"/>
                </a:solidFill>
                <a:latin typeface="+mn-ea"/>
              </a:rPr>
              <a:t>　　　　　　　　　　　　　　　　　　　　　　　　　事務局業務に</a:t>
            </a:r>
            <a:r>
              <a:rPr kumimoji="1" lang="ja-JP" altLang="en-US" sz="2400" b="1" dirty="0">
                <a:solidFill>
                  <a:srgbClr val="FF0000"/>
                </a:solidFill>
                <a:latin typeface="+mn-ea"/>
              </a:rPr>
              <a:t>不可欠！</a:t>
            </a:r>
            <a:endParaRPr kumimoji="1" lang="en-US" altLang="ja-JP" sz="2400" b="1" dirty="0">
              <a:solidFill>
                <a:srgbClr val="FF0000"/>
              </a:solidFill>
              <a:latin typeface="+mn-ea"/>
            </a:endParaRPr>
          </a:p>
          <a:p>
            <a:r>
              <a:rPr kumimoji="1" lang="ja-JP" altLang="en-US" sz="2400" b="1" dirty="0">
                <a:solidFill>
                  <a:srgbClr val="002060"/>
                </a:solidFill>
                <a:latin typeface="+mn-ea"/>
              </a:rPr>
              <a:t>　③地区・ライオン誌向けアクティビティ報告</a:t>
            </a:r>
            <a:endParaRPr kumimoji="1" lang="en-US" altLang="ja-JP" sz="2400" b="1" dirty="0">
              <a:solidFill>
                <a:srgbClr val="002060"/>
              </a:solidFill>
              <a:latin typeface="+mn-ea"/>
            </a:endParaRPr>
          </a:p>
          <a:p>
            <a:r>
              <a:rPr kumimoji="1" lang="ja-JP" altLang="en-US" sz="2400" b="1" dirty="0">
                <a:solidFill>
                  <a:srgbClr val="002060"/>
                </a:solidFill>
                <a:latin typeface="+mn-ea"/>
              </a:rPr>
              <a:t>　　</a:t>
            </a:r>
            <a:r>
              <a:rPr kumimoji="1" lang="en-US" altLang="ja-JP" sz="2400" b="1" dirty="0">
                <a:solidFill>
                  <a:srgbClr val="002060"/>
                </a:solidFill>
                <a:latin typeface="+mn-ea"/>
              </a:rPr>
              <a:t>※</a:t>
            </a:r>
            <a:r>
              <a:rPr kumimoji="1" lang="ja-JP" altLang="en-US" sz="2400" b="1" dirty="0">
                <a:solidFill>
                  <a:srgbClr val="002060"/>
                </a:solidFill>
                <a:latin typeface="+mn-ea"/>
              </a:rPr>
              <a:t>ガバナーズアワードや、日本独自のアクティビティ統計等</a:t>
            </a:r>
            <a:endParaRPr kumimoji="1" lang="en-US" altLang="ja-JP" sz="2400" b="1" dirty="0">
              <a:solidFill>
                <a:srgbClr val="002060"/>
              </a:solidFill>
              <a:latin typeface="+mn-ea"/>
            </a:endParaRPr>
          </a:p>
          <a:p>
            <a:r>
              <a:rPr kumimoji="1" lang="ja-JP" altLang="en-US" sz="2400" b="1" dirty="0">
                <a:solidFill>
                  <a:srgbClr val="002060"/>
                </a:solidFill>
                <a:latin typeface="+mn-ea"/>
              </a:rPr>
              <a:t>　　　　　　　　　　　　　　　　　　　　　　　　　地区運営上</a:t>
            </a:r>
            <a:r>
              <a:rPr kumimoji="1" lang="ja-JP" altLang="en-US" sz="2400" b="1" dirty="0">
                <a:solidFill>
                  <a:srgbClr val="FF0000"/>
                </a:solidFill>
                <a:latin typeface="+mn-ea"/>
              </a:rPr>
              <a:t>重要！</a:t>
            </a:r>
            <a:endParaRPr kumimoji="1" lang="en-US" altLang="ja-JP" sz="2400" b="1" dirty="0">
              <a:solidFill>
                <a:srgbClr val="FF0000"/>
              </a:solidFill>
              <a:latin typeface="+mn-ea"/>
            </a:endParaRPr>
          </a:p>
          <a:p>
            <a:endParaRPr kumimoji="1" lang="en-US" altLang="ja-JP" sz="1200" b="1" dirty="0">
              <a:solidFill>
                <a:srgbClr val="FF0000"/>
              </a:solidFill>
              <a:latin typeface="+mn-ea"/>
            </a:endParaRPr>
          </a:p>
          <a:p>
            <a:r>
              <a:rPr kumimoji="1" lang="ja-JP" altLang="en-US" sz="3200" b="1" dirty="0">
                <a:solidFill>
                  <a:srgbClr val="FF0000"/>
                </a:solidFill>
                <a:latin typeface="+mn-ea"/>
              </a:rPr>
              <a:t>　</a:t>
            </a:r>
            <a:r>
              <a:rPr kumimoji="1" lang="ja-JP" altLang="en-US" sz="3200" b="1" u="sng" dirty="0">
                <a:solidFill>
                  <a:srgbClr val="FF0000"/>
                </a:solidFill>
                <a:latin typeface="+mn-ea"/>
              </a:rPr>
              <a:t>今後も「</a:t>
            </a:r>
            <a:r>
              <a:rPr kumimoji="1" lang="en-US" altLang="ja-JP" sz="3200" b="1" u="sng" dirty="0" err="1">
                <a:solidFill>
                  <a:srgbClr val="FF0000"/>
                </a:solidFill>
                <a:latin typeface="+mn-ea"/>
              </a:rPr>
              <a:t>ServannA</a:t>
            </a:r>
            <a:r>
              <a:rPr kumimoji="1" lang="ja-JP" altLang="en-US" sz="3200" b="1" u="sng" dirty="0">
                <a:solidFill>
                  <a:srgbClr val="FF0000"/>
                </a:solidFill>
                <a:latin typeface="+mn-ea"/>
              </a:rPr>
              <a:t>」は継続使用されます！</a:t>
            </a:r>
            <a:endParaRPr kumimoji="1" lang="en-US" altLang="ja-JP" sz="3200" b="1" u="sng" dirty="0">
              <a:solidFill>
                <a:srgbClr val="FF0000"/>
              </a:solidFill>
              <a:latin typeface="+mn-ea"/>
            </a:endParaRPr>
          </a:p>
          <a:p>
            <a:endParaRPr kumimoji="1" lang="en-US" altLang="ja-JP" sz="1200" b="1" dirty="0">
              <a:solidFill>
                <a:srgbClr val="002060"/>
              </a:solidFill>
              <a:latin typeface="+mn-ea"/>
            </a:endParaRPr>
          </a:p>
          <a:p>
            <a:r>
              <a:rPr kumimoji="1" lang="ja-JP" altLang="en-US" sz="2800" b="1" dirty="0">
                <a:solidFill>
                  <a:srgbClr val="002060"/>
                </a:solidFill>
                <a:latin typeface="+mn-ea"/>
              </a:rPr>
              <a:t>　注：</a:t>
            </a:r>
            <a:r>
              <a:rPr kumimoji="1" lang="en-US" altLang="ja-JP" sz="2800" b="1" dirty="0" err="1">
                <a:solidFill>
                  <a:srgbClr val="002060"/>
                </a:solidFill>
                <a:latin typeface="+mn-ea"/>
              </a:rPr>
              <a:t>ServannA</a:t>
            </a:r>
            <a:r>
              <a:rPr kumimoji="1" lang="ja-JP" altLang="en-US" sz="2800" b="1" dirty="0">
                <a:solidFill>
                  <a:srgbClr val="002060"/>
                </a:solidFill>
                <a:latin typeface="+mn-ea"/>
              </a:rPr>
              <a:t>へのログイン方法も今まで通りです</a:t>
            </a:r>
          </a:p>
          <a:p>
            <a:r>
              <a:rPr kumimoji="1" lang="ja-JP" altLang="en-US" sz="3000" dirty="0"/>
              <a:t>　　</a:t>
            </a:r>
          </a:p>
        </p:txBody>
      </p:sp>
    </p:spTree>
    <p:extLst>
      <p:ext uri="{BB962C8B-B14F-4D97-AF65-F5344CB8AC3E}">
        <p14:creationId xmlns:p14="http://schemas.microsoft.com/office/powerpoint/2010/main" val="242267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6AA86B-F830-42C3-875E-6E91FBC14EE6}"/>
              </a:ext>
            </a:extLst>
          </p:cNvPr>
          <p:cNvSpPr txBox="1"/>
          <p:nvPr/>
        </p:nvSpPr>
        <p:spPr>
          <a:xfrm>
            <a:off x="392482" y="304800"/>
            <a:ext cx="8359036" cy="5078313"/>
          </a:xfrm>
          <a:prstGeom prst="rect">
            <a:avLst/>
          </a:prstGeom>
          <a:noFill/>
        </p:spPr>
        <p:txBody>
          <a:bodyPr wrap="square" rtlCol="0">
            <a:spAutoFit/>
          </a:bodyPr>
          <a:lstStyle/>
          <a:p>
            <a:r>
              <a:rPr kumimoji="1" lang="ja-JP" altLang="en-US" sz="3200" dirty="0">
                <a:solidFill>
                  <a:srgbClr val="002060"/>
                </a:solidFill>
                <a:latin typeface="+mn-ea"/>
              </a:rPr>
              <a:t>会員報告の流れ（</a:t>
            </a:r>
            <a:r>
              <a:rPr kumimoji="1" lang="en-US" altLang="ja-JP" sz="3200" dirty="0">
                <a:solidFill>
                  <a:srgbClr val="002060"/>
                </a:solidFill>
                <a:latin typeface="+mn-ea"/>
              </a:rPr>
              <a:t>MyLCI</a:t>
            </a:r>
            <a:r>
              <a:rPr kumimoji="1" lang="ja-JP" altLang="en-US" sz="3200" dirty="0">
                <a:solidFill>
                  <a:srgbClr val="002060"/>
                </a:solidFill>
                <a:latin typeface="+mn-ea"/>
              </a:rPr>
              <a:t>→</a:t>
            </a:r>
            <a:r>
              <a:rPr kumimoji="1" lang="en-US" altLang="ja-JP" sz="3200" dirty="0" err="1">
                <a:solidFill>
                  <a:srgbClr val="002060"/>
                </a:solidFill>
                <a:latin typeface="+mn-ea"/>
              </a:rPr>
              <a:t>ServannA</a:t>
            </a:r>
            <a:r>
              <a:rPr kumimoji="1" lang="ja-JP" altLang="en-US" sz="3200" dirty="0">
                <a:solidFill>
                  <a:srgbClr val="002060"/>
                </a:solidFill>
                <a:latin typeface="+mn-ea"/>
              </a:rPr>
              <a:t>）</a:t>
            </a:r>
            <a:endParaRPr kumimoji="1" lang="en-US" altLang="ja-JP" sz="3200" dirty="0">
              <a:solidFill>
                <a:srgbClr val="002060"/>
              </a:solidFill>
              <a:latin typeface="+mn-ea"/>
            </a:endParaRPr>
          </a:p>
          <a:p>
            <a:endParaRPr kumimoji="1" lang="en-US" altLang="ja-JP" sz="1200" dirty="0">
              <a:solidFill>
                <a:srgbClr val="002060"/>
              </a:solidFill>
              <a:latin typeface="+mn-ea"/>
            </a:endParaRPr>
          </a:p>
          <a:p>
            <a:r>
              <a:rPr kumimoji="1" lang="ja-JP" altLang="en-US" sz="2400" dirty="0">
                <a:solidFill>
                  <a:srgbClr val="002060"/>
                </a:solidFill>
                <a:latin typeface="+mn-ea"/>
              </a:rPr>
              <a:t>＜新入会員登録＞</a:t>
            </a:r>
            <a:endParaRPr kumimoji="1" lang="en-US" altLang="ja-JP" sz="2400" dirty="0">
              <a:solidFill>
                <a:srgbClr val="002060"/>
              </a:solidFill>
              <a:latin typeface="+mn-ea"/>
            </a:endParaRPr>
          </a:p>
          <a:p>
            <a:r>
              <a:rPr kumimoji="1" lang="ja-JP" altLang="en-US" sz="2400" dirty="0">
                <a:solidFill>
                  <a:srgbClr val="002060"/>
                </a:solidFill>
                <a:latin typeface="+mn-ea"/>
              </a:rPr>
              <a:t>１．</a:t>
            </a:r>
            <a:r>
              <a:rPr kumimoji="1" lang="en-US" altLang="ja-JP" sz="2400" dirty="0">
                <a:solidFill>
                  <a:srgbClr val="002060"/>
                </a:solidFill>
                <a:latin typeface="+mn-ea"/>
              </a:rPr>
              <a:t>MyLCI</a:t>
            </a:r>
            <a:r>
              <a:rPr kumimoji="1" lang="ja-JP" altLang="en-US" sz="2400" dirty="0">
                <a:solidFill>
                  <a:srgbClr val="002060"/>
                </a:solidFill>
                <a:latin typeface="+mn-ea"/>
              </a:rPr>
              <a:t>で会員報告（新会員入会登録）を行う</a:t>
            </a:r>
            <a:endParaRPr kumimoji="1" lang="en-US" altLang="ja-JP" sz="2400" dirty="0">
              <a:solidFill>
                <a:srgbClr val="002060"/>
              </a:solidFill>
              <a:latin typeface="+mn-ea"/>
            </a:endParaRPr>
          </a:p>
          <a:p>
            <a:r>
              <a:rPr kumimoji="1" lang="ja-JP" altLang="en-US" sz="2400" dirty="0">
                <a:solidFill>
                  <a:srgbClr val="002060"/>
                </a:solidFill>
                <a:latin typeface="+mn-ea"/>
              </a:rPr>
              <a:t>２．最長で１日後、</a:t>
            </a:r>
            <a:r>
              <a:rPr kumimoji="1" lang="en-US" altLang="ja-JP" sz="2400" dirty="0" err="1">
                <a:solidFill>
                  <a:srgbClr val="002060"/>
                </a:solidFill>
                <a:latin typeface="+mn-ea"/>
              </a:rPr>
              <a:t>ServannA</a:t>
            </a:r>
            <a:r>
              <a:rPr kumimoji="1" lang="ja-JP" altLang="en-US" sz="2400" dirty="0">
                <a:solidFill>
                  <a:srgbClr val="002060"/>
                </a:solidFill>
                <a:latin typeface="+mn-ea"/>
              </a:rPr>
              <a:t>に会員情報が反映</a:t>
            </a:r>
            <a:endParaRPr kumimoji="1" lang="en-US" altLang="ja-JP" sz="2400" dirty="0">
              <a:solidFill>
                <a:srgbClr val="002060"/>
              </a:solidFill>
              <a:latin typeface="+mn-ea"/>
            </a:endParaRPr>
          </a:p>
          <a:p>
            <a:r>
              <a:rPr kumimoji="1" lang="ja-JP" altLang="en-US" sz="2400" dirty="0">
                <a:solidFill>
                  <a:srgbClr val="002060"/>
                </a:solidFill>
                <a:latin typeface="+mn-ea"/>
              </a:rPr>
              <a:t>３．反映後に</a:t>
            </a:r>
            <a:r>
              <a:rPr kumimoji="1" lang="en-US" altLang="ja-JP" sz="2400" dirty="0" err="1">
                <a:solidFill>
                  <a:srgbClr val="002060"/>
                </a:solidFill>
                <a:latin typeface="+mn-ea"/>
              </a:rPr>
              <a:t>ServannA</a:t>
            </a:r>
            <a:r>
              <a:rPr kumimoji="1" lang="ja-JP" altLang="en-US" sz="2400" dirty="0">
                <a:solidFill>
                  <a:srgbClr val="002060"/>
                </a:solidFill>
                <a:latin typeface="+mn-ea"/>
              </a:rPr>
              <a:t>で当該会員の詳細データを</a:t>
            </a:r>
            <a:endParaRPr kumimoji="1" lang="en-US" altLang="ja-JP" sz="2400" dirty="0">
              <a:solidFill>
                <a:srgbClr val="002060"/>
              </a:solidFill>
              <a:latin typeface="+mn-ea"/>
            </a:endParaRPr>
          </a:p>
          <a:p>
            <a:r>
              <a:rPr kumimoji="1" lang="ja-JP" altLang="en-US" sz="2400" dirty="0">
                <a:solidFill>
                  <a:srgbClr val="002060"/>
                </a:solidFill>
                <a:latin typeface="+mn-ea"/>
              </a:rPr>
              <a:t>　　追加入力</a:t>
            </a:r>
            <a:endParaRPr kumimoji="1" lang="en-US" altLang="ja-JP" sz="2400" dirty="0">
              <a:solidFill>
                <a:srgbClr val="002060"/>
              </a:solidFill>
              <a:latin typeface="+mn-ea"/>
            </a:endParaRPr>
          </a:p>
          <a:p>
            <a:endParaRPr kumimoji="1" lang="en-US" altLang="ja-JP" sz="1200" dirty="0">
              <a:solidFill>
                <a:srgbClr val="002060"/>
              </a:solidFill>
              <a:latin typeface="+mn-ea"/>
            </a:endParaRPr>
          </a:p>
          <a:p>
            <a:r>
              <a:rPr kumimoji="1" lang="ja-JP" altLang="en-US" sz="2400" dirty="0">
                <a:solidFill>
                  <a:srgbClr val="002060"/>
                </a:solidFill>
                <a:latin typeface="+mn-ea"/>
              </a:rPr>
              <a:t>＜家族会員登録＞</a:t>
            </a:r>
            <a:endParaRPr kumimoji="1" lang="en-US" altLang="ja-JP" sz="2400" dirty="0">
              <a:solidFill>
                <a:srgbClr val="002060"/>
              </a:solidFill>
              <a:latin typeface="+mn-ea"/>
            </a:endParaRPr>
          </a:p>
          <a:p>
            <a:r>
              <a:rPr kumimoji="1" lang="ja-JP" altLang="en-US" sz="2400" dirty="0">
                <a:solidFill>
                  <a:srgbClr val="002060"/>
                </a:solidFill>
                <a:latin typeface="+mn-ea"/>
              </a:rPr>
              <a:t>１．</a:t>
            </a:r>
            <a:r>
              <a:rPr kumimoji="1" lang="en-US" altLang="ja-JP" sz="2400" dirty="0">
                <a:solidFill>
                  <a:srgbClr val="002060"/>
                </a:solidFill>
                <a:latin typeface="+mn-ea"/>
              </a:rPr>
              <a:t>MyLCI</a:t>
            </a:r>
            <a:r>
              <a:rPr kumimoji="1" lang="ja-JP" altLang="en-US" sz="2400" dirty="0">
                <a:solidFill>
                  <a:srgbClr val="002060"/>
                </a:solidFill>
                <a:latin typeface="+mn-ea"/>
              </a:rPr>
              <a:t>で会員報告（その後家族ユニットを作成）</a:t>
            </a:r>
            <a:endParaRPr kumimoji="1" lang="en-US" altLang="ja-JP" sz="2400" dirty="0">
              <a:solidFill>
                <a:srgbClr val="002060"/>
              </a:solidFill>
              <a:latin typeface="+mn-ea"/>
            </a:endParaRPr>
          </a:p>
          <a:p>
            <a:r>
              <a:rPr kumimoji="1" lang="ja-JP" altLang="en-US" sz="2400" dirty="0">
                <a:solidFill>
                  <a:srgbClr val="002060"/>
                </a:solidFill>
                <a:latin typeface="+mn-ea"/>
              </a:rPr>
              <a:t>２．最長で１日後、</a:t>
            </a:r>
            <a:r>
              <a:rPr kumimoji="1" lang="en-US" altLang="ja-JP" sz="2400" dirty="0" err="1">
                <a:solidFill>
                  <a:srgbClr val="002060"/>
                </a:solidFill>
                <a:latin typeface="+mn-ea"/>
              </a:rPr>
              <a:t>ServannA</a:t>
            </a:r>
            <a:r>
              <a:rPr kumimoji="1" lang="ja-JP" altLang="en-US" sz="2400" dirty="0">
                <a:solidFill>
                  <a:srgbClr val="002060"/>
                </a:solidFill>
                <a:latin typeface="+mn-ea"/>
              </a:rPr>
              <a:t>に家族会員情報が反映</a:t>
            </a:r>
            <a:endParaRPr kumimoji="1" lang="en-US" altLang="ja-JP" sz="2400" dirty="0">
              <a:solidFill>
                <a:srgbClr val="002060"/>
              </a:solidFill>
              <a:latin typeface="+mn-ea"/>
            </a:endParaRPr>
          </a:p>
          <a:p>
            <a:r>
              <a:rPr kumimoji="1" lang="ja-JP" altLang="en-US" sz="2400" dirty="0">
                <a:solidFill>
                  <a:srgbClr val="002060"/>
                </a:solidFill>
                <a:latin typeface="+mn-ea"/>
              </a:rPr>
              <a:t>３．反映後に</a:t>
            </a:r>
            <a:r>
              <a:rPr kumimoji="1" lang="en-US" altLang="ja-JP" sz="2400" dirty="0" err="1">
                <a:solidFill>
                  <a:srgbClr val="002060"/>
                </a:solidFill>
                <a:latin typeface="+mn-ea"/>
              </a:rPr>
              <a:t>ServannA</a:t>
            </a:r>
            <a:r>
              <a:rPr kumimoji="1" lang="ja-JP" altLang="en-US" sz="2400" dirty="0">
                <a:solidFill>
                  <a:srgbClr val="002060"/>
                </a:solidFill>
                <a:latin typeface="+mn-ea"/>
              </a:rPr>
              <a:t>で当該会員の詳細データを</a:t>
            </a:r>
            <a:endParaRPr kumimoji="1" lang="en-US" altLang="ja-JP" sz="2400" dirty="0">
              <a:solidFill>
                <a:srgbClr val="002060"/>
              </a:solidFill>
              <a:latin typeface="+mn-ea"/>
            </a:endParaRPr>
          </a:p>
          <a:p>
            <a:r>
              <a:rPr kumimoji="1" lang="ja-JP" altLang="en-US" sz="2400" dirty="0">
                <a:solidFill>
                  <a:srgbClr val="002060"/>
                </a:solidFill>
                <a:latin typeface="+mn-ea"/>
              </a:rPr>
              <a:t>　　追加入力</a:t>
            </a:r>
            <a:endParaRPr kumimoji="1" lang="en-US" altLang="ja-JP" sz="2400" dirty="0">
              <a:solidFill>
                <a:srgbClr val="002060"/>
              </a:solidFill>
              <a:latin typeface="+mn-ea"/>
            </a:endParaRPr>
          </a:p>
          <a:p>
            <a:r>
              <a:rPr kumimoji="1" lang="en-US" altLang="ja-JP" sz="2400" dirty="0">
                <a:solidFill>
                  <a:srgbClr val="002060"/>
                </a:solidFill>
                <a:latin typeface="+mn-ea"/>
              </a:rPr>
              <a:t>※</a:t>
            </a:r>
            <a:r>
              <a:rPr kumimoji="1" lang="en-US" altLang="ja-JP" sz="2400" dirty="0" err="1">
                <a:solidFill>
                  <a:srgbClr val="002060"/>
                </a:solidFill>
                <a:latin typeface="+mn-ea"/>
              </a:rPr>
              <a:t>ServannA</a:t>
            </a:r>
            <a:r>
              <a:rPr kumimoji="1" lang="ja-JP" altLang="en-US" sz="2400" dirty="0">
                <a:solidFill>
                  <a:srgbClr val="002060"/>
                </a:solidFill>
                <a:latin typeface="+mn-ea"/>
              </a:rPr>
              <a:t>では家族会員の入力操作は出来なくなりました</a:t>
            </a:r>
            <a:endParaRPr kumimoji="1" lang="en-US" altLang="ja-JP" sz="2400" dirty="0">
              <a:solidFill>
                <a:srgbClr val="002060"/>
              </a:solidFill>
              <a:latin typeface="+mn-ea"/>
            </a:endParaRPr>
          </a:p>
        </p:txBody>
      </p:sp>
    </p:spTree>
    <p:extLst>
      <p:ext uri="{BB962C8B-B14F-4D97-AF65-F5344CB8AC3E}">
        <p14:creationId xmlns:p14="http://schemas.microsoft.com/office/powerpoint/2010/main" val="26491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6AA86B-F830-42C3-875E-6E91FBC14EE6}"/>
              </a:ext>
            </a:extLst>
          </p:cNvPr>
          <p:cNvSpPr txBox="1"/>
          <p:nvPr/>
        </p:nvSpPr>
        <p:spPr>
          <a:xfrm>
            <a:off x="392482" y="304800"/>
            <a:ext cx="8359036" cy="2554545"/>
          </a:xfrm>
          <a:prstGeom prst="rect">
            <a:avLst/>
          </a:prstGeom>
          <a:noFill/>
        </p:spPr>
        <p:txBody>
          <a:bodyPr wrap="square" rtlCol="0">
            <a:spAutoFit/>
          </a:bodyPr>
          <a:lstStyle/>
          <a:p>
            <a:r>
              <a:rPr kumimoji="1" lang="ja-JP" altLang="en-US" sz="3200" dirty="0">
                <a:solidFill>
                  <a:srgbClr val="002060"/>
                </a:solidFill>
                <a:latin typeface="+mn-ea"/>
              </a:rPr>
              <a:t>会員報告の流れ（</a:t>
            </a:r>
            <a:r>
              <a:rPr kumimoji="1" lang="en-US" altLang="ja-JP" sz="3200" dirty="0">
                <a:solidFill>
                  <a:srgbClr val="002060"/>
                </a:solidFill>
                <a:latin typeface="+mn-ea"/>
              </a:rPr>
              <a:t>MyLCI</a:t>
            </a:r>
            <a:r>
              <a:rPr kumimoji="1" lang="ja-JP" altLang="en-US" sz="3200" dirty="0">
                <a:solidFill>
                  <a:srgbClr val="002060"/>
                </a:solidFill>
                <a:latin typeface="+mn-ea"/>
              </a:rPr>
              <a:t>→</a:t>
            </a:r>
            <a:r>
              <a:rPr kumimoji="1" lang="en-US" altLang="ja-JP" sz="3200" dirty="0" err="1">
                <a:solidFill>
                  <a:srgbClr val="002060"/>
                </a:solidFill>
                <a:latin typeface="+mn-ea"/>
              </a:rPr>
              <a:t>ServannA</a:t>
            </a:r>
            <a:r>
              <a:rPr kumimoji="1" lang="ja-JP" altLang="en-US" sz="3200" dirty="0">
                <a:solidFill>
                  <a:srgbClr val="002060"/>
                </a:solidFill>
                <a:latin typeface="+mn-ea"/>
              </a:rPr>
              <a:t>）</a:t>
            </a:r>
            <a:endParaRPr kumimoji="1" lang="en-US" altLang="ja-JP" sz="3200" dirty="0">
              <a:solidFill>
                <a:srgbClr val="002060"/>
              </a:solidFill>
              <a:latin typeface="+mn-ea"/>
            </a:endParaRPr>
          </a:p>
          <a:p>
            <a:endParaRPr kumimoji="1" lang="en-US" altLang="ja-JP" sz="3200" dirty="0">
              <a:solidFill>
                <a:srgbClr val="002060"/>
              </a:solidFill>
              <a:latin typeface="+mn-ea"/>
            </a:endParaRPr>
          </a:p>
          <a:p>
            <a:r>
              <a:rPr kumimoji="1" lang="ja-JP" altLang="en-US" sz="2400" dirty="0">
                <a:solidFill>
                  <a:srgbClr val="002060"/>
                </a:solidFill>
                <a:latin typeface="+mn-ea"/>
              </a:rPr>
              <a:t>＜退会報告＞</a:t>
            </a:r>
            <a:endParaRPr kumimoji="1" lang="en-US" altLang="ja-JP" sz="2400" dirty="0">
              <a:solidFill>
                <a:srgbClr val="002060"/>
              </a:solidFill>
              <a:latin typeface="+mn-ea"/>
            </a:endParaRPr>
          </a:p>
          <a:p>
            <a:r>
              <a:rPr kumimoji="1" lang="ja-JP" altLang="en-US" sz="2400" dirty="0">
                <a:solidFill>
                  <a:srgbClr val="002060"/>
                </a:solidFill>
                <a:latin typeface="+mn-ea"/>
              </a:rPr>
              <a:t>１．</a:t>
            </a:r>
            <a:r>
              <a:rPr kumimoji="1" lang="en-US" altLang="ja-JP" sz="2400" dirty="0">
                <a:solidFill>
                  <a:srgbClr val="002060"/>
                </a:solidFill>
                <a:latin typeface="+mn-ea"/>
              </a:rPr>
              <a:t>MyLCI</a:t>
            </a:r>
            <a:r>
              <a:rPr kumimoji="1" lang="ja-JP" altLang="en-US" sz="2400" dirty="0">
                <a:solidFill>
                  <a:srgbClr val="002060"/>
                </a:solidFill>
                <a:latin typeface="+mn-ea"/>
              </a:rPr>
              <a:t>で退会報告を行う</a:t>
            </a:r>
            <a:endParaRPr kumimoji="1" lang="en-US" altLang="ja-JP" sz="2400" dirty="0">
              <a:solidFill>
                <a:srgbClr val="002060"/>
              </a:solidFill>
              <a:latin typeface="+mn-ea"/>
            </a:endParaRPr>
          </a:p>
          <a:p>
            <a:r>
              <a:rPr kumimoji="1" lang="ja-JP" altLang="en-US" sz="2400" dirty="0">
                <a:solidFill>
                  <a:srgbClr val="002060"/>
                </a:solidFill>
                <a:latin typeface="+mn-ea"/>
              </a:rPr>
              <a:t>２．最長で１日後、</a:t>
            </a:r>
            <a:r>
              <a:rPr kumimoji="1" lang="en-US" altLang="ja-JP" sz="2400" dirty="0" err="1">
                <a:solidFill>
                  <a:srgbClr val="002060"/>
                </a:solidFill>
                <a:latin typeface="+mn-ea"/>
              </a:rPr>
              <a:t>ServannA</a:t>
            </a:r>
            <a:r>
              <a:rPr kumimoji="1" lang="ja-JP" altLang="en-US" sz="2400" dirty="0">
                <a:solidFill>
                  <a:srgbClr val="002060"/>
                </a:solidFill>
                <a:latin typeface="+mn-ea"/>
              </a:rPr>
              <a:t>の会員情報が抹消</a:t>
            </a:r>
            <a:endParaRPr kumimoji="1" lang="en-US" altLang="ja-JP" sz="2400" dirty="0">
              <a:solidFill>
                <a:srgbClr val="002060"/>
              </a:solidFill>
              <a:latin typeface="+mn-ea"/>
            </a:endParaRPr>
          </a:p>
          <a:p>
            <a:r>
              <a:rPr kumimoji="1" lang="ja-JP" altLang="en-US" sz="2400" dirty="0">
                <a:solidFill>
                  <a:srgbClr val="002060"/>
                </a:solidFill>
                <a:latin typeface="+mn-ea"/>
              </a:rPr>
              <a:t>３．抹消後は</a:t>
            </a:r>
            <a:r>
              <a:rPr kumimoji="1" lang="en-US" altLang="ja-JP" sz="2400" dirty="0" err="1">
                <a:solidFill>
                  <a:srgbClr val="002060"/>
                </a:solidFill>
                <a:latin typeface="+mn-ea"/>
              </a:rPr>
              <a:t>ServannA</a:t>
            </a:r>
            <a:r>
              <a:rPr kumimoji="1" lang="ja-JP" altLang="en-US" sz="2400" dirty="0">
                <a:solidFill>
                  <a:srgbClr val="002060"/>
                </a:solidFill>
                <a:latin typeface="+mn-ea"/>
              </a:rPr>
              <a:t>での追加入力は不要</a:t>
            </a:r>
            <a:endParaRPr kumimoji="1" lang="en-US" altLang="ja-JP" sz="2400" dirty="0">
              <a:solidFill>
                <a:srgbClr val="002060"/>
              </a:solidFill>
              <a:latin typeface="+mn-ea"/>
            </a:endParaRPr>
          </a:p>
        </p:txBody>
      </p:sp>
    </p:spTree>
    <p:extLst>
      <p:ext uri="{BB962C8B-B14F-4D97-AF65-F5344CB8AC3E}">
        <p14:creationId xmlns:p14="http://schemas.microsoft.com/office/powerpoint/2010/main" val="286675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6AA86B-F830-42C3-875E-6E91FBC14EE6}"/>
              </a:ext>
            </a:extLst>
          </p:cNvPr>
          <p:cNvSpPr txBox="1"/>
          <p:nvPr/>
        </p:nvSpPr>
        <p:spPr>
          <a:xfrm>
            <a:off x="392482" y="457200"/>
            <a:ext cx="8359036" cy="5262979"/>
          </a:xfrm>
          <a:prstGeom prst="rect">
            <a:avLst/>
          </a:prstGeom>
          <a:noFill/>
        </p:spPr>
        <p:txBody>
          <a:bodyPr wrap="square" rtlCol="0">
            <a:spAutoFit/>
          </a:bodyPr>
          <a:lstStyle/>
          <a:p>
            <a:r>
              <a:rPr kumimoji="1" lang="ja-JP" altLang="en-US" sz="3200" dirty="0">
                <a:solidFill>
                  <a:srgbClr val="002060"/>
                </a:solidFill>
                <a:latin typeface="+mn-ea"/>
              </a:rPr>
              <a:t>役員報告の流れ（</a:t>
            </a:r>
            <a:r>
              <a:rPr kumimoji="1" lang="en-US" altLang="ja-JP" sz="3200" dirty="0">
                <a:solidFill>
                  <a:srgbClr val="002060"/>
                </a:solidFill>
                <a:latin typeface="+mn-ea"/>
              </a:rPr>
              <a:t>MyLCI</a:t>
            </a:r>
            <a:r>
              <a:rPr kumimoji="1" lang="ja-JP" altLang="en-US" sz="3200" dirty="0">
                <a:solidFill>
                  <a:srgbClr val="002060"/>
                </a:solidFill>
                <a:latin typeface="+mn-ea"/>
              </a:rPr>
              <a:t>→</a:t>
            </a:r>
            <a:r>
              <a:rPr kumimoji="1" lang="en-US" altLang="ja-JP" sz="3200" dirty="0" err="1">
                <a:solidFill>
                  <a:srgbClr val="002060"/>
                </a:solidFill>
                <a:latin typeface="+mn-ea"/>
              </a:rPr>
              <a:t>ServannA</a:t>
            </a:r>
            <a:r>
              <a:rPr kumimoji="1" lang="ja-JP" altLang="en-US" sz="3200" dirty="0">
                <a:solidFill>
                  <a:srgbClr val="002060"/>
                </a:solidFill>
                <a:latin typeface="+mn-ea"/>
              </a:rPr>
              <a:t>）</a:t>
            </a:r>
            <a:endParaRPr kumimoji="1" lang="en-US" altLang="ja-JP" sz="3200" dirty="0">
              <a:solidFill>
                <a:srgbClr val="002060"/>
              </a:solidFill>
              <a:latin typeface="+mn-ea"/>
            </a:endParaRPr>
          </a:p>
          <a:p>
            <a:endParaRPr kumimoji="1" lang="en-US" altLang="ja-JP" sz="3200" dirty="0">
              <a:solidFill>
                <a:srgbClr val="002060"/>
              </a:solidFill>
              <a:latin typeface="+mn-ea"/>
            </a:endParaRPr>
          </a:p>
          <a:p>
            <a:r>
              <a:rPr kumimoji="1" lang="ja-JP" altLang="en-US" sz="2400" dirty="0">
                <a:solidFill>
                  <a:srgbClr val="002060"/>
                </a:solidFill>
                <a:latin typeface="+mn-ea"/>
              </a:rPr>
              <a:t>＜新役員登録＞</a:t>
            </a:r>
            <a:endParaRPr kumimoji="1" lang="en-US" altLang="ja-JP" sz="2400" dirty="0">
              <a:solidFill>
                <a:srgbClr val="002060"/>
              </a:solidFill>
              <a:latin typeface="+mn-ea"/>
            </a:endParaRPr>
          </a:p>
          <a:p>
            <a:r>
              <a:rPr kumimoji="1" lang="ja-JP" altLang="en-US" sz="2400" dirty="0">
                <a:solidFill>
                  <a:srgbClr val="002060"/>
                </a:solidFill>
                <a:latin typeface="+mn-ea"/>
              </a:rPr>
              <a:t>　１．</a:t>
            </a:r>
            <a:r>
              <a:rPr kumimoji="1" lang="en-US" altLang="ja-JP" sz="2400" dirty="0">
                <a:solidFill>
                  <a:srgbClr val="002060"/>
                </a:solidFill>
                <a:latin typeface="+mn-ea"/>
              </a:rPr>
              <a:t>MyLCI</a:t>
            </a:r>
            <a:r>
              <a:rPr kumimoji="1" lang="ja-JP" altLang="en-US" sz="2400" dirty="0">
                <a:solidFill>
                  <a:srgbClr val="002060"/>
                </a:solidFill>
                <a:latin typeface="+mn-ea"/>
              </a:rPr>
              <a:t>で新役員登録を行う</a:t>
            </a:r>
            <a:endParaRPr kumimoji="1" lang="en-US" altLang="ja-JP" sz="2400" dirty="0">
              <a:solidFill>
                <a:srgbClr val="002060"/>
              </a:solidFill>
              <a:latin typeface="+mn-ea"/>
            </a:endParaRPr>
          </a:p>
          <a:p>
            <a:r>
              <a:rPr kumimoji="1" lang="ja-JP" altLang="en-US" sz="2400" dirty="0">
                <a:solidFill>
                  <a:srgbClr val="002060"/>
                </a:solidFill>
                <a:latin typeface="+mn-ea"/>
              </a:rPr>
              <a:t>　　</a:t>
            </a:r>
            <a:r>
              <a:rPr kumimoji="1" lang="ja-JP" altLang="en-US" sz="2400" dirty="0">
                <a:solidFill>
                  <a:srgbClr val="FF0000"/>
                </a:solidFill>
                <a:latin typeface="+mn-ea"/>
              </a:rPr>
              <a:t>注：三役は同時にライオンアカウント取得が必須！</a:t>
            </a:r>
            <a:endParaRPr kumimoji="1" lang="en-US" altLang="ja-JP" sz="2400" dirty="0">
              <a:solidFill>
                <a:srgbClr val="FF0000"/>
              </a:solidFill>
              <a:latin typeface="+mn-ea"/>
            </a:endParaRPr>
          </a:p>
          <a:p>
            <a:endParaRPr kumimoji="1" lang="en-US" altLang="ja-JP" sz="1200" dirty="0">
              <a:solidFill>
                <a:srgbClr val="FF0000"/>
              </a:solidFill>
              <a:latin typeface="+mn-ea"/>
            </a:endParaRPr>
          </a:p>
          <a:p>
            <a:r>
              <a:rPr kumimoji="1" lang="ja-JP" altLang="en-US" sz="2400" dirty="0">
                <a:solidFill>
                  <a:srgbClr val="002060"/>
                </a:solidFill>
                <a:latin typeface="+mn-ea"/>
              </a:rPr>
              <a:t>　２．クラブ三役については、続けて</a:t>
            </a:r>
            <a:r>
              <a:rPr kumimoji="1" lang="en-US" altLang="ja-JP" sz="2400" dirty="0" err="1">
                <a:solidFill>
                  <a:srgbClr val="002060"/>
                </a:solidFill>
                <a:latin typeface="+mn-ea"/>
              </a:rPr>
              <a:t>ServannA</a:t>
            </a:r>
            <a:r>
              <a:rPr kumimoji="1" lang="ja-JP" altLang="en-US" sz="2400" dirty="0">
                <a:solidFill>
                  <a:srgbClr val="002060"/>
                </a:solidFill>
                <a:latin typeface="+mn-ea"/>
              </a:rPr>
              <a:t>のクラブ管理</a:t>
            </a:r>
            <a:endParaRPr kumimoji="1" lang="en-US" altLang="ja-JP" sz="2400" dirty="0">
              <a:solidFill>
                <a:srgbClr val="002060"/>
              </a:solidFill>
              <a:latin typeface="+mn-ea"/>
            </a:endParaRPr>
          </a:p>
          <a:p>
            <a:r>
              <a:rPr kumimoji="1" lang="ja-JP" altLang="en-US" sz="2400" dirty="0">
                <a:solidFill>
                  <a:srgbClr val="002060"/>
                </a:solidFill>
                <a:latin typeface="+mn-ea"/>
              </a:rPr>
              <a:t>　　画面で今まで同様に登録を行う（</a:t>
            </a:r>
            <a:r>
              <a:rPr kumimoji="1" lang="en-US" altLang="ja-JP" sz="2400" dirty="0" err="1">
                <a:solidFill>
                  <a:srgbClr val="002060"/>
                </a:solidFill>
                <a:latin typeface="+mn-ea"/>
              </a:rPr>
              <a:t>ServannA</a:t>
            </a:r>
            <a:r>
              <a:rPr kumimoji="1" lang="ja-JP" altLang="en-US" sz="2400" dirty="0">
                <a:solidFill>
                  <a:srgbClr val="002060"/>
                </a:solidFill>
                <a:latin typeface="+mn-ea"/>
              </a:rPr>
              <a:t>のログイン用</a:t>
            </a:r>
            <a:endParaRPr kumimoji="1" lang="en-US" altLang="ja-JP" sz="2400" dirty="0">
              <a:solidFill>
                <a:srgbClr val="002060"/>
              </a:solidFill>
              <a:latin typeface="+mn-ea"/>
            </a:endParaRPr>
          </a:p>
          <a:p>
            <a:r>
              <a:rPr kumimoji="1" lang="ja-JP" altLang="en-US" sz="2400" dirty="0">
                <a:solidFill>
                  <a:srgbClr val="002060"/>
                </a:solidFill>
                <a:latin typeface="+mn-ea"/>
              </a:rPr>
              <a:t>　　ＩＤ・ＰＷを取得するため）</a:t>
            </a:r>
            <a:endParaRPr kumimoji="1" lang="en-US" altLang="ja-JP" sz="2400" dirty="0">
              <a:solidFill>
                <a:srgbClr val="002060"/>
              </a:solidFill>
              <a:latin typeface="+mn-ea"/>
            </a:endParaRPr>
          </a:p>
          <a:p>
            <a:r>
              <a:rPr kumimoji="1" lang="ja-JP" altLang="en-US" sz="2400" dirty="0">
                <a:solidFill>
                  <a:srgbClr val="002060"/>
                </a:solidFill>
                <a:latin typeface="+mn-ea"/>
              </a:rPr>
              <a:t>　　</a:t>
            </a:r>
            <a:r>
              <a:rPr kumimoji="1" lang="ja-JP" altLang="en-US" sz="2400" dirty="0">
                <a:solidFill>
                  <a:srgbClr val="FF0000"/>
                </a:solidFill>
                <a:latin typeface="+mn-ea"/>
              </a:rPr>
              <a:t>注：現時点では</a:t>
            </a:r>
            <a:r>
              <a:rPr kumimoji="1" lang="en-US" altLang="ja-JP" sz="2400" dirty="0">
                <a:solidFill>
                  <a:srgbClr val="FF0000"/>
                </a:solidFill>
                <a:latin typeface="+mn-ea"/>
              </a:rPr>
              <a:t>MyLCI</a:t>
            </a:r>
            <a:r>
              <a:rPr kumimoji="1" lang="ja-JP" altLang="en-US" sz="2400" dirty="0">
                <a:solidFill>
                  <a:srgbClr val="FF0000"/>
                </a:solidFill>
                <a:latin typeface="+mn-ea"/>
              </a:rPr>
              <a:t>に登録した役員情報は</a:t>
            </a:r>
            <a:r>
              <a:rPr kumimoji="1" lang="en-US" altLang="ja-JP" sz="2400" dirty="0" err="1">
                <a:solidFill>
                  <a:srgbClr val="FF0000"/>
                </a:solidFill>
                <a:latin typeface="+mn-ea"/>
              </a:rPr>
              <a:t>ServannA</a:t>
            </a:r>
            <a:r>
              <a:rPr kumimoji="1" lang="ja-JP" altLang="en-US" sz="2400" dirty="0">
                <a:solidFill>
                  <a:srgbClr val="FF0000"/>
                </a:solidFill>
                <a:latin typeface="+mn-ea"/>
              </a:rPr>
              <a:t>に</a:t>
            </a:r>
            <a:endParaRPr kumimoji="1" lang="en-US" altLang="ja-JP" sz="2400" dirty="0">
              <a:solidFill>
                <a:srgbClr val="FF0000"/>
              </a:solidFill>
              <a:latin typeface="+mn-ea"/>
            </a:endParaRPr>
          </a:p>
          <a:p>
            <a:r>
              <a:rPr kumimoji="1" lang="ja-JP" altLang="en-US" sz="2400" dirty="0">
                <a:solidFill>
                  <a:srgbClr val="FF0000"/>
                </a:solidFill>
                <a:latin typeface="+mn-ea"/>
              </a:rPr>
              <a:t>　　反映されません！</a:t>
            </a:r>
            <a:endParaRPr kumimoji="1" lang="en-US" altLang="ja-JP" sz="2400" dirty="0">
              <a:solidFill>
                <a:srgbClr val="FF0000"/>
              </a:solidFill>
              <a:latin typeface="+mn-ea"/>
            </a:endParaRPr>
          </a:p>
          <a:p>
            <a:endParaRPr kumimoji="1" lang="en-US" altLang="ja-JP" sz="1200" dirty="0">
              <a:solidFill>
                <a:srgbClr val="002060"/>
              </a:solidFill>
              <a:latin typeface="+mn-ea"/>
            </a:endParaRPr>
          </a:p>
          <a:p>
            <a:r>
              <a:rPr kumimoji="1" lang="ja-JP" altLang="en-US" sz="2400" dirty="0">
                <a:solidFill>
                  <a:srgbClr val="002060"/>
                </a:solidFill>
                <a:latin typeface="+mn-ea"/>
              </a:rPr>
              <a:t>　３．必要に応じて</a:t>
            </a:r>
            <a:r>
              <a:rPr kumimoji="1" lang="en-US" altLang="ja-JP" sz="2400" dirty="0">
                <a:solidFill>
                  <a:srgbClr val="002060"/>
                </a:solidFill>
                <a:latin typeface="+mn-ea"/>
              </a:rPr>
              <a:t>MyLCI</a:t>
            </a:r>
            <a:r>
              <a:rPr kumimoji="1" lang="ja-JP" altLang="en-US" sz="2400" dirty="0">
                <a:solidFill>
                  <a:srgbClr val="002060"/>
                </a:solidFill>
                <a:latin typeface="+mn-ea"/>
              </a:rPr>
              <a:t>で当該役員の連絡先を追加入力</a:t>
            </a:r>
            <a:endParaRPr kumimoji="1" lang="en-US" altLang="ja-JP" sz="2400" dirty="0">
              <a:solidFill>
                <a:srgbClr val="002060"/>
              </a:solidFill>
              <a:latin typeface="+mn-ea"/>
            </a:endParaRPr>
          </a:p>
          <a:p>
            <a:endParaRPr kumimoji="1" lang="en-US" altLang="ja-JP" sz="3200" dirty="0">
              <a:solidFill>
                <a:srgbClr val="002060"/>
              </a:solidFill>
              <a:latin typeface="+mn-ea"/>
            </a:endParaRPr>
          </a:p>
        </p:txBody>
      </p:sp>
    </p:spTree>
    <p:extLst>
      <p:ext uri="{BB962C8B-B14F-4D97-AF65-F5344CB8AC3E}">
        <p14:creationId xmlns:p14="http://schemas.microsoft.com/office/powerpoint/2010/main" val="356923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の画面&#10;&#10;自動的に生成された説明">
            <a:extLst>
              <a:ext uri="{FF2B5EF4-FFF2-40B4-BE49-F238E27FC236}">
                <a16:creationId xmlns:a16="http://schemas.microsoft.com/office/drawing/2014/main" id="{F2CE2914-3EEB-4472-98BE-019BD2C2E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07" y="1052937"/>
            <a:ext cx="4112160" cy="2598385"/>
          </a:xfrm>
          <a:prstGeom prst="rect">
            <a:avLst/>
          </a:prstGeom>
          <a:effectLst>
            <a:outerShdw blurRad="50800" dist="38100" dir="2700000" algn="tl" rotWithShape="0">
              <a:prstClr val="black">
                <a:alpha val="40000"/>
              </a:prstClr>
            </a:outerShdw>
          </a:effectLst>
        </p:spPr>
      </p:pic>
      <p:sp>
        <p:nvSpPr>
          <p:cNvPr id="6" name="楕円 5">
            <a:extLst>
              <a:ext uri="{FF2B5EF4-FFF2-40B4-BE49-F238E27FC236}">
                <a16:creationId xmlns:a16="http://schemas.microsoft.com/office/drawing/2014/main" id="{E0563F11-59FB-4345-BF89-A5A29285DD88}"/>
              </a:ext>
            </a:extLst>
          </p:cNvPr>
          <p:cNvSpPr/>
          <p:nvPr/>
        </p:nvSpPr>
        <p:spPr bwMode="auto">
          <a:xfrm>
            <a:off x="990600" y="855000"/>
            <a:ext cx="3200400" cy="553998"/>
          </a:xfrm>
          <a:prstGeom prst="ellipse">
            <a:avLst/>
          </a:prstGeom>
          <a:solidFill>
            <a:schemeClr val="bg1">
              <a:alpha val="10000"/>
            </a:schemeClr>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7" name="テキスト ボックス 6">
            <a:extLst>
              <a:ext uri="{FF2B5EF4-FFF2-40B4-BE49-F238E27FC236}">
                <a16:creationId xmlns:a16="http://schemas.microsoft.com/office/drawing/2014/main" id="{56B50C6E-0D84-497C-A835-E50933C0D6C3}"/>
              </a:ext>
            </a:extLst>
          </p:cNvPr>
          <p:cNvSpPr txBox="1"/>
          <p:nvPr/>
        </p:nvSpPr>
        <p:spPr>
          <a:xfrm>
            <a:off x="533400" y="283331"/>
            <a:ext cx="7772400" cy="553998"/>
          </a:xfrm>
          <a:prstGeom prst="rect">
            <a:avLst/>
          </a:prstGeom>
          <a:noFill/>
        </p:spPr>
        <p:txBody>
          <a:bodyPr wrap="square" rtlCol="0">
            <a:spAutoFit/>
          </a:bodyPr>
          <a:lstStyle/>
          <a:p>
            <a:r>
              <a:rPr kumimoji="1" lang="ja-JP" altLang="en-US" sz="3000" dirty="0">
                <a:solidFill>
                  <a:srgbClr val="002060"/>
                </a:solidFill>
              </a:rPr>
              <a:t>切り離し後の</a:t>
            </a:r>
            <a:r>
              <a:rPr kumimoji="1" lang="en-US" altLang="ja-JP" sz="3000" dirty="0" err="1">
                <a:solidFill>
                  <a:srgbClr val="002060"/>
                </a:solidFill>
              </a:rPr>
              <a:t>ServannA</a:t>
            </a:r>
            <a:r>
              <a:rPr kumimoji="1" lang="ja-JP" altLang="en-US" sz="3000" dirty="0">
                <a:solidFill>
                  <a:srgbClr val="002060"/>
                </a:solidFill>
              </a:rPr>
              <a:t>画面　変更点</a:t>
            </a:r>
          </a:p>
        </p:txBody>
      </p:sp>
      <p:cxnSp>
        <p:nvCxnSpPr>
          <p:cNvPr id="10" name="直線矢印コネクタ 9">
            <a:extLst>
              <a:ext uri="{FF2B5EF4-FFF2-40B4-BE49-F238E27FC236}">
                <a16:creationId xmlns:a16="http://schemas.microsoft.com/office/drawing/2014/main" id="{BB0870F7-26F2-449A-ACF4-2C34E9DB4654}"/>
              </a:ext>
            </a:extLst>
          </p:cNvPr>
          <p:cNvCxnSpPr>
            <a:cxnSpLocks/>
          </p:cNvCxnSpPr>
          <p:nvPr/>
        </p:nvCxnSpPr>
        <p:spPr bwMode="auto">
          <a:xfrm flipH="1" flipV="1">
            <a:off x="4191002" y="1147716"/>
            <a:ext cx="1066798" cy="376284"/>
          </a:xfrm>
          <a:prstGeom prst="straightConnector1">
            <a:avLst/>
          </a:prstGeom>
          <a:solidFill>
            <a:srgbClr val="FFFFFF"/>
          </a:solidFill>
          <a:ln w="69850" cap="flat" cmpd="sng" algn="ctr">
            <a:solidFill>
              <a:srgbClr val="FF0000"/>
            </a:solidFill>
            <a:prstDash val="solid"/>
            <a:round/>
            <a:headEnd type="none" w="med" len="med"/>
            <a:tailEnd type="triangle"/>
          </a:ln>
          <a:effectLst/>
        </p:spPr>
      </p:cxnSp>
      <p:sp>
        <p:nvSpPr>
          <p:cNvPr id="11" name="テキスト ボックス 10">
            <a:extLst>
              <a:ext uri="{FF2B5EF4-FFF2-40B4-BE49-F238E27FC236}">
                <a16:creationId xmlns:a16="http://schemas.microsoft.com/office/drawing/2014/main" id="{618893BE-815E-4592-90BF-A8938E106497}"/>
              </a:ext>
            </a:extLst>
          </p:cNvPr>
          <p:cNvSpPr txBox="1"/>
          <p:nvPr/>
        </p:nvSpPr>
        <p:spPr>
          <a:xfrm>
            <a:off x="5371382" y="1131999"/>
            <a:ext cx="3563222" cy="1015663"/>
          </a:xfrm>
          <a:prstGeom prst="rect">
            <a:avLst/>
          </a:prstGeom>
          <a:solidFill>
            <a:schemeClr val="bg1"/>
          </a:solidFill>
          <a:ln w="15875">
            <a:solidFill>
              <a:srgbClr val="0045D0"/>
            </a:solidFill>
          </a:ln>
        </p:spPr>
        <p:txBody>
          <a:bodyPr wrap="square" rtlCol="0">
            <a:spAutoFit/>
          </a:bodyPr>
          <a:lstStyle/>
          <a:p>
            <a:r>
              <a:rPr kumimoji="1" lang="en-US" altLang="ja-JP" sz="3000" dirty="0">
                <a:solidFill>
                  <a:schemeClr val="tx2"/>
                </a:solidFill>
              </a:rPr>
              <a:t>【</a:t>
            </a:r>
            <a:r>
              <a:rPr kumimoji="1" lang="ja-JP" altLang="en-US" sz="3000" dirty="0">
                <a:solidFill>
                  <a:schemeClr val="tx2"/>
                </a:solidFill>
              </a:rPr>
              <a:t>ホーム画面</a:t>
            </a:r>
            <a:r>
              <a:rPr kumimoji="1" lang="en-US" altLang="ja-JP" sz="3000" dirty="0">
                <a:solidFill>
                  <a:schemeClr val="tx2"/>
                </a:solidFill>
              </a:rPr>
              <a:t>】</a:t>
            </a:r>
          </a:p>
          <a:p>
            <a:r>
              <a:rPr kumimoji="1" lang="ja-JP" altLang="en-US" sz="3000" dirty="0">
                <a:solidFill>
                  <a:schemeClr val="tx2"/>
                </a:solidFill>
              </a:rPr>
              <a:t>　リンクボタンの廃</a:t>
            </a:r>
            <a:r>
              <a:rPr kumimoji="1" lang="ja-JP" altLang="en-US" sz="3000" dirty="0"/>
              <a:t>止</a:t>
            </a:r>
          </a:p>
        </p:txBody>
      </p:sp>
      <p:pic>
        <p:nvPicPr>
          <p:cNvPr id="5" name="図 4" descr="スクリーンショットの画面&#10;&#10;自動的に生成された説明">
            <a:extLst>
              <a:ext uri="{FF2B5EF4-FFF2-40B4-BE49-F238E27FC236}">
                <a16:creationId xmlns:a16="http://schemas.microsoft.com/office/drawing/2014/main" id="{A0019DC5-D93D-4F27-9AD7-266DFA373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222" y="2428974"/>
            <a:ext cx="6208378" cy="33760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883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80661B79-3456-440E-A2AF-ADFA65821ED9}"/>
              </a:ext>
            </a:extLst>
          </p:cNvPr>
          <p:cNvSpPr txBox="1"/>
          <p:nvPr/>
        </p:nvSpPr>
        <p:spPr>
          <a:xfrm>
            <a:off x="2405453" y="310832"/>
            <a:ext cx="6477000" cy="2400657"/>
          </a:xfrm>
          <a:prstGeom prst="rect">
            <a:avLst/>
          </a:prstGeom>
          <a:solidFill>
            <a:schemeClr val="bg1"/>
          </a:solidFill>
          <a:ln w="19050">
            <a:solidFill>
              <a:srgbClr val="0045D0"/>
            </a:solidFill>
          </a:ln>
        </p:spPr>
        <p:txBody>
          <a:bodyPr wrap="square" rtlCol="0">
            <a:spAutoFit/>
          </a:bodyPr>
          <a:lstStyle/>
          <a:p>
            <a:r>
              <a:rPr kumimoji="1" lang="en-US" altLang="ja-JP" sz="3000" dirty="0">
                <a:solidFill>
                  <a:schemeClr val="tx2"/>
                </a:solidFill>
              </a:rPr>
              <a:t>【</a:t>
            </a:r>
            <a:r>
              <a:rPr kumimoji="1" lang="ja-JP" altLang="en-US" sz="3000" dirty="0">
                <a:solidFill>
                  <a:schemeClr val="tx2"/>
                </a:solidFill>
              </a:rPr>
              <a:t>会員動静画面</a:t>
            </a:r>
            <a:r>
              <a:rPr kumimoji="1" lang="en-US" altLang="ja-JP" sz="3000" dirty="0">
                <a:solidFill>
                  <a:schemeClr val="tx2"/>
                </a:solidFill>
              </a:rPr>
              <a:t>】</a:t>
            </a:r>
          </a:p>
          <a:p>
            <a:r>
              <a:rPr kumimoji="1" lang="ja-JP" altLang="en-US" sz="3000" dirty="0">
                <a:solidFill>
                  <a:schemeClr val="tx2"/>
                </a:solidFill>
              </a:rPr>
              <a:t>　今まで同様、月内の入退会者の一覧は表示されます。</a:t>
            </a:r>
            <a:endParaRPr kumimoji="1" lang="en-US" altLang="ja-JP" sz="3000" dirty="0">
              <a:solidFill>
                <a:schemeClr val="tx2"/>
              </a:solidFill>
            </a:endParaRPr>
          </a:p>
          <a:p>
            <a:r>
              <a:rPr kumimoji="1" lang="ja-JP" altLang="en-US" sz="3000" dirty="0">
                <a:solidFill>
                  <a:schemeClr val="tx2"/>
                </a:solidFill>
              </a:rPr>
              <a:t>　ただし、国際本部に登録するボタン等は削除されました。</a:t>
            </a:r>
          </a:p>
        </p:txBody>
      </p:sp>
      <p:pic>
        <p:nvPicPr>
          <p:cNvPr id="7" name="図 6" descr="スクリーンショットの画面&#10;&#10;自動的に生成された説明">
            <a:extLst>
              <a:ext uri="{FF2B5EF4-FFF2-40B4-BE49-F238E27FC236}">
                <a16:creationId xmlns:a16="http://schemas.microsoft.com/office/drawing/2014/main" id="{7880AD7B-646A-4FBD-8E9F-4FBAB31C4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77872"/>
            <a:ext cx="7778674" cy="2615651"/>
          </a:xfrm>
          <a:prstGeom prst="rect">
            <a:avLst/>
          </a:prstGeom>
          <a:ln>
            <a:noFill/>
          </a:ln>
        </p:spPr>
      </p:pic>
      <p:sp>
        <p:nvSpPr>
          <p:cNvPr id="9" name="四角形: 角を丸くする 8">
            <a:extLst>
              <a:ext uri="{FF2B5EF4-FFF2-40B4-BE49-F238E27FC236}">
                <a16:creationId xmlns:a16="http://schemas.microsoft.com/office/drawing/2014/main" id="{A749F4E4-65A6-4C3E-A6DB-A8DB296B3905}"/>
              </a:ext>
            </a:extLst>
          </p:cNvPr>
          <p:cNvSpPr/>
          <p:nvPr/>
        </p:nvSpPr>
        <p:spPr bwMode="auto">
          <a:xfrm>
            <a:off x="2571889" y="4641477"/>
            <a:ext cx="1447800" cy="152400"/>
          </a:xfrm>
          <a:prstGeom prst="roundRect">
            <a:avLst/>
          </a:prstGeom>
          <a:pattFill prst="zigZag">
            <a:fgClr>
              <a:schemeClr val="bg1">
                <a:lumMod val="8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1" name="四角形: 角を丸くする 10">
            <a:extLst>
              <a:ext uri="{FF2B5EF4-FFF2-40B4-BE49-F238E27FC236}">
                <a16:creationId xmlns:a16="http://schemas.microsoft.com/office/drawing/2014/main" id="{A634AC7E-0D98-4CEC-91A8-2A77D33D16C1}"/>
              </a:ext>
            </a:extLst>
          </p:cNvPr>
          <p:cNvSpPr/>
          <p:nvPr/>
        </p:nvSpPr>
        <p:spPr bwMode="auto">
          <a:xfrm>
            <a:off x="2457590" y="4866061"/>
            <a:ext cx="1676399" cy="152400"/>
          </a:xfrm>
          <a:prstGeom prst="roundRect">
            <a:avLst/>
          </a:prstGeom>
          <a:pattFill prst="zigZag">
            <a:fgClr>
              <a:schemeClr val="bg1">
                <a:lumMod val="8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12" name="四角形: 角を丸くする 11">
            <a:extLst>
              <a:ext uri="{FF2B5EF4-FFF2-40B4-BE49-F238E27FC236}">
                <a16:creationId xmlns:a16="http://schemas.microsoft.com/office/drawing/2014/main" id="{4FB2BE9E-BAEF-4D90-80D1-1CF2B34F0CF1}"/>
              </a:ext>
            </a:extLst>
          </p:cNvPr>
          <p:cNvSpPr/>
          <p:nvPr/>
        </p:nvSpPr>
        <p:spPr bwMode="auto">
          <a:xfrm>
            <a:off x="4003647" y="4038599"/>
            <a:ext cx="1447800" cy="152400"/>
          </a:xfrm>
          <a:prstGeom prst="roundRect">
            <a:avLst/>
          </a:prstGeom>
          <a:pattFill prst="zigZag">
            <a:fgClr>
              <a:schemeClr val="bg1">
                <a:lumMod val="85000"/>
              </a:schemeClr>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ja-JP" altLang="en-US" sz="3000" b="0" i="0" u="none" strike="noStrike" cap="none" normalizeH="0" dirty="0" err="1">
              <a:ln>
                <a:noFill/>
              </a:ln>
              <a:solidFill>
                <a:srgbClr val="404040"/>
              </a:solidFill>
              <a:effectLst/>
              <a:ea typeface="ヒラギノ角ゴ Pro W3" pitchFamily="84" charset="-128"/>
            </a:endParaRPr>
          </a:p>
        </p:txBody>
      </p:sp>
      <p:sp>
        <p:nvSpPr>
          <p:cNvPr id="6" name="楕円 5">
            <a:extLst>
              <a:ext uri="{FF2B5EF4-FFF2-40B4-BE49-F238E27FC236}">
                <a16:creationId xmlns:a16="http://schemas.microsoft.com/office/drawing/2014/main" id="{E0563F11-59FB-4345-BF89-A5A29285DD88}"/>
              </a:ext>
            </a:extLst>
          </p:cNvPr>
          <p:cNvSpPr/>
          <p:nvPr/>
        </p:nvSpPr>
        <p:spPr bwMode="auto">
          <a:xfrm>
            <a:off x="984363" y="4260477"/>
            <a:ext cx="7175273" cy="1066800"/>
          </a:xfrm>
          <a:prstGeom prst="ellipse">
            <a:avLst/>
          </a:prstGeom>
          <a:solidFill>
            <a:schemeClr val="bg1">
              <a:alpha val="10000"/>
            </a:schemeClr>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260010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152400" y="304800"/>
            <a:ext cx="8839200" cy="5386090"/>
          </a:xfrm>
          <a:prstGeom prst="rect">
            <a:avLst/>
          </a:prstGeom>
          <a:noFill/>
        </p:spPr>
        <p:txBody>
          <a:bodyPr wrap="square" rtlCol="0">
            <a:spAutoFit/>
          </a:bodyPr>
          <a:lstStyle/>
          <a:p>
            <a:r>
              <a:rPr kumimoji="1" lang="ja-JP" altLang="en-US" sz="4000" b="1" dirty="0">
                <a:solidFill>
                  <a:srgbClr val="002060"/>
                </a:solidFill>
                <a:latin typeface="+mn-ea"/>
              </a:rPr>
              <a:t>２．ＭｙＬＣＩでの月例会員報告・役員報告</a:t>
            </a:r>
            <a:endParaRPr kumimoji="1" lang="en-US" altLang="ja-JP" sz="4000" b="1" dirty="0">
              <a:solidFill>
                <a:srgbClr val="002060"/>
              </a:solidFill>
              <a:latin typeface="+mn-ea"/>
            </a:endParaRPr>
          </a:p>
          <a:p>
            <a:r>
              <a:rPr kumimoji="1" lang="ja-JP" altLang="en-US" sz="3600" b="1" dirty="0">
                <a:solidFill>
                  <a:srgbClr val="002060"/>
                </a:solidFill>
                <a:latin typeface="+mn-ea"/>
              </a:rPr>
              <a:t>　</a:t>
            </a:r>
            <a:endParaRPr kumimoji="1" lang="en-US" altLang="ja-JP" sz="3600" b="1" dirty="0">
              <a:solidFill>
                <a:srgbClr val="002060"/>
              </a:solidFill>
              <a:latin typeface="+mn-ea"/>
            </a:endParaRPr>
          </a:p>
          <a:p>
            <a:r>
              <a:rPr kumimoji="1" lang="ja-JP" altLang="en-US" sz="3600" b="1" dirty="0">
                <a:solidFill>
                  <a:srgbClr val="002060"/>
                </a:solidFill>
                <a:latin typeface="+mn-ea"/>
              </a:rPr>
              <a:t>　</a:t>
            </a:r>
            <a:r>
              <a:rPr kumimoji="1" lang="ja-JP" altLang="en-US" sz="3200" b="1" dirty="0">
                <a:solidFill>
                  <a:srgbClr val="002060"/>
                </a:solidFill>
                <a:latin typeface="+mn-ea"/>
              </a:rPr>
              <a:t>今年度から、会員が</a:t>
            </a:r>
            <a:r>
              <a:rPr kumimoji="1" lang="en-US" altLang="ja-JP" sz="3200" b="1" dirty="0">
                <a:solidFill>
                  <a:srgbClr val="002060"/>
                </a:solidFill>
                <a:latin typeface="+mn-ea"/>
              </a:rPr>
              <a:t>MyLCI</a:t>
            </a:r>
            <a:r>
              <a:rPr kumimoji="1" lang="ja-JP" altLang="en-US" sz="3200" b="1" dirty="0">
                <a:solidFill>
                  <a:srgbClr val="002060"/>
                </a:solidFill>
                <a:latin typeface="+mn-ea"/>
              </a:rPr>
              <a:t>等の国際本部の</a:t>
            </a:r>
            <a:endParaRPr kumimoji="1" lang="en-US" altLang="ja-JP" sz="3200" b="1" dirty="0">
              <a:solidFill>
                <a:srgbClr val="002060"/>
              </a:solidFill>
              <a:latin typeface="+mn-ea"/>
            </a:endParaRPr>
          </a:p>
          <a:p>
            <a:r>
              <a:rPr kumimoji="1" lang="ja-JP" altLang="en-US" sz="3200" b="1" dirty="0">
                <a:solidFill>
                  <a:srgbClr val="002060"/>
                </a:solidFill>
                <a:latin typeface="+mn-ea"/>
              </a:rPr>
              <a:t>　デジタルアプリケーションにアクセスする際には、　</a:t>
            </a:r>
            <a:endParaRPr kumimoji="1" lang="en-US" altLang="ja-JP" sz="3200" b="1" dirty="0">
              <a:solidFill>
                <a:srgbClr val="002060"/>
              </a:solidFill>
              <a:latin typeface="+mn-ea"/>
            </a:endParaRPr>
          </a:p>
          <a:p>
            <a:r>
              <a:rPr kumimoji="1" lang="ja-JP" altLang="en-US" sz="3200" b="1" dirty="0">
                <a:solidFill>
                  <a:srgbClr val="FF0000"/>
                </a:solidFill>
                <a:latin typeface="+mn-ea"/>
              </a:rPr>
              <a:t>　ライオンアカウント</a:t>
            </a:r>
            <a:r>
              <a:rPr kumimoji="1" lang="ja-JP" altLang="en-US" sz="3200" b="1" dirty="0">
                <a:solidFill>
                  <a:srgbClr val="002060"/>
                </a:solidFill>
                <a:latin typeface="+mn-ea"/>
              </a:rPr>
              <a:t>という統一ログイン・システム　</a:t>
            </a:r>
            <a:endParaRPr kumimoji="1" lang="en-US" altLang="ja-JP" sz="3200" b="1" dirty="0">
              <a:solidFill>
                <a:srgbClr val="002060"/>
              </a:solidFill>
              <a:latin typeface="+mn-ea"/>
            </a:endParaRPr>
          </a:p>
          <a:p>
            <a:r>
              <a:rPr kumimoji="1" lang="ja-JP" altLang="en-US" sz="3200" b="1" dirty="0">
                <a:solidFill>
                  <a:srgbClr val="002060"/>
                </a:solidFill>
                <a:latin typeface="+mn-ea"/>
              </a:rPr>
              <a:t>　が使用されております</a:t>
            </a:r>
            <a:endParaRPr kumimoji="1" lang="en-US" altLang="ja-JP" sz="3200" b="1" dirty="0">
              <a:solidFill>
                <a:srgbClr val="002060"/>
              </a:solidFill>
              <a:latin typeface="+mn-ea"/>
            </a:endParaRPr>
          </a:p>
          <a:p>
            <a:r>
              <a:rPr kumimoji="1" lang="ja-JP" altLang="en-US" sz="3200" b="1" dirty="0">
                <a:solidFill>
                  <a:srgbClr val="002060"/>
                </a:solidFill>
                <a:latin typeface="+mn-ea"/>
              </a:rPr>
              <a:t>　</a:t>
            </a:r>
            <a:endParaRPr kumimoji="1" lang="en-US" altLang="ja-JP" sz="3200" b="1" dirty="0">
              <a:solidFill>
                <a:srgbClr val="002060"/>
              </a:solidFill>
              <a:latin typeface="+mn-ea"/>
            </a:endParaRPr>
          </a:p>
          <a:p>
            <a:r>
              <a:rPr kumimoji="1" lang="ja-JP" altLang="en-US" sz="3200" b="1" dirty="0">
                <a:solidFill>
                  <a:srgbClr val="002060"/>
                </a:solidFill>
                <a:latin typeface="+mn-ea"/>
              </a:rPr>
              <a:t>　本項では、アカウント取得済みを前提に</a:t>
            </a:r>
            <a:r>
              <a:rPr kumimoji="1" lang="ja-JP" altLang="en-US" sz="3200" b="1" dirty="0">
                <a:solidFill>
                  <a:srgbClr val="002060"/>
                </a:solidFill>
                <a:latin typeface="+mn-ea"/>
                <a:ea typeface="ＭＳ ゴシック" panose="020B0609070205080204" pitchFamily="49" charset="-128"/>
              </a:rPr>
              <a:t>クラブ</a:t>
            </a:r>
            <a:endParaRPr kumimoji="1" lang="en-US" altLang="ja-JP" sz="3200" b="1" dirty="0">
              <a:solidFill>
                <a:srgbClr val="002060"/>
              </a:solidFill>
              <a:latin typeface="+mn-ea"/>
              <a:ea typeface="ＭＳ ゴシック" panose="020B0609070205080204" pitchFamily="49" charset="-128"/>
            </a:endParaRPr>
          </a:p>
          <a:p>
            <a:r>
              <a:rPr kumimoji="1" lang="ja-JP" altLang="en-US" sz="3200" b="1" dirty="0">
                <a:solidFill>
                  <a:srgbClr val="002060"/>
                </a:solidFill>
                <a:latin typeface="+mn-ea"/>
                <a:ea typeface="ＭＳ ゴシック" panose="020B0609070205080204" pitchFamily="49" charset="-128"/>
              </a:rPr>
              <a:t>報告画面の操作をご紹介致します</a:t>
            </a:r>
            <a:endParaRPr kumimoji="1" lang="en-US" altLang="ja-JP" sz="3200" b="1" dirty="0">
              <a:solidFill>
                <a:srgbClr val="002060"/>
              </a:solidFill>
              <a:latin typeface="+mn-ea"/>
              <a:ea typeface="ＭＳ ゴシック" panose="020B0609070205080204" pitchFamily="49" charset="-128"/>
            </a:endParaRPr>
          </a:p>
          <a:p>
            <a:endParaRPr kumimoji="1" lang="ja-JP" altLang="en-US" sz="40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9B9ABB33-3412-4784-A194-CBC43C84AB5D}"/>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２．</a:t>
            </a:r>
            <a:r>
              <a:rPr kumimoji="1" lang="en-US" altLang="ja-JP" sz="2400" b="1" dirty="0">
                <a:ln w="3175">
                  <a:solidFill>
                    <a:srgbClr val="0045D0"/>
                  </a:solidFill>
                </a:ln>
                <a:solidFill>
                  <a:schemeClr val="bg1"/>
                </a:solidFill>
                <a:latin typeface="+mn-ea"/>
              </a:rPr>
              <a:t>MyLCI</a:t>
            </a:r>
            <a:r>
              <a:rPr kumimoji="1" lang="ja-JP" altLang="en-US" sz="2400" b="1" dirty="0">
                <a:ln w="3175">
                  <a:solidFill>
                    <a:srgbClr val="0045D0"/>
                  </a:solidFill>
                </a:ln>
                <a:solidFill>
                  <a:schemeClr val="bg1"/>
                </a:solidFill>
                <a:latin typeface="+mn-ea"/>
              </a:rPr>
              <a:t>での月例会員報告・役員報告</a:t>
            </a:r>
            <a:endParaRPr kumimoji="1" lang="en-US" altLang="ja-JP" sz="2400" b="1" dirty="0">
              <a:ln w="3175">
                <a:solidFill>
                  <a:srgbClr val="0045D0"/>
                </a:solidFill>
              </a:ln>
              <a:solidFill>
                <a:schemeClr val="bg1"/>
              </a:solidFill>
              <a:latin typeface="+mn-ea"/>
            </a:endParaRPr>
          </a:p>
        </p:txBody>
      </p:sp>
    </p:spTree>
    <p:extLst>
      <p:ext uri="{BB962C8B-B14F-4D97-AF65-F5344CB8AC3E}">
        <p14:creationId xmlns:p14="http://schemas.microsoft.com/office/powerpoint/2010/main" val="387408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矢印コネクタ 7">
            <a:extLst>
              <a:ext uri="{FF2B5EF4-FFF2-40B4-BE49-F238E27FC236}">
                <a16:creationId xmlns:a16="http://schemas.microsoft.com/office/drawing/2014/main" id="{ED7593F9-75C3-4C32-96F1-720211A867AE}"/>
              </a:ext>
            </a:extLst>
          </p:cNvPr>
          <p:cNvCxnSpPr>
            <a:cxnSpLocks/>
          </p:cNvCxnSpPr>
          <p:nvPr/>
        </p:nvCxnSpPr>
        <p:spPr bwMode="auto">
          <a:xfrm flipV="1">
            <a:off x="2667000" y="3607629"/>
            <a:ext cx="777658" cy="982017"/>
          </a:xfrm>
          <a:prstGeom prst="straightConnector1">
            <a:avLst/>
          </a:prstGeom>
          <a:solidFill>
            <a:srgbClr val="FFFFFF"/>
          </a:solidFill>
          <a:ln w="69850" cap="flat" cmpd="sng" algn="ctr">
            <a:solidFill>
              <a:srgbClr val="FF0000"/>
            </a:solidFill>
            <a:prstDash val="solid"/>
            <a:round/>
            <a:headEnd type="none" w="med" len="med"/>
            <a:tailEnd type="triangle"/>
          </a:ln>
          <a:effectLst/>
        </p:spPr>
      </p:cxnSp>
      <p:pic>
        <p:nvPicPr>
          <p:cNvPr id="4" name="図 3" descr="スクリーンショット, 抽象 が含まれている画像&#10;&#10;自動的に生成された説明">
            <a:extLst>
              <a:ext uri="{FF2B5EF4-FFF2-40B4-BE49-F238E27FC236}">
                <a16:creationId xmlns:a16="http://schemas.microsoft.com/office/drawing/2014/main" id="{95F9E504-0B04-49F5-BBA7-FE7ED09F3D1E}"/>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
                    </a14:imgEffect>
                  </a14:imgLayer>
                </a14:imgProps>
              </a:ext>
              <a:ext uri="{28A0092B-C50C-407E-A947-70E740481C1C}">
                <a14:useLocalDpi xmlns:a14="http://schemas.microsoft.com/office/drawing/2010/main" val="0"/>
              </a:ext>
            </a:extLst>
          </a:blip>
          <a:stretch>
            <a:fillRect/>
          </a:stretch>
        </p:blipFill>
        <p:spPr>
          <a:xfrm>
            <a:off x="341214" y="1561695"/>
            <a:ext cx="3584781" cy="3734609"/>
          </a:xfrm>
          <a:prstGeom prst="rect">
            <a:avLst/>
          </a:prstGeom>
          <a:effectLst>
            <a:outerShdw blurRad="50800" dist="38100" dir="13500000" algn="br" rotWithShape="0">
              <a:prstClr val="black">
                <a:alpha val="40000"/>
              </a:prstClr>
            </a:outerShdw>
          </a:effectLst>
        </p:spPr>
      </p:pic>
      <p:sp>
        <p:nvSpPr>
          <p:cNvPr id="6" name="楕円 5">
            <a:extLst>
              <a:ext uri="{FF2B5EF4-FFF2-40B4-BE49-F238E27FC236}">
                <a16:creationId xmlns:a16="http://schemas.microsoft.com/office/drawing/2014/main" id="{E0563F11-59FB-4345-BF89-A5A29285DD88}"/>
              </a:ext>
            </a:extLst>
          </p:cNvPr>
          <p:cNvSpPr/>
          <p:nvPr/>
        </p:nvSpPr>
        <p:spPr bwMode="auto">
          <a:xfrm>
            <a:off x="533400" y="2743200"/>
            <a:ext cx="2911258" cy="2667000"/>
          </a:xfrm>
          <a:prstGeom prst="ellipse">
            <a:avLst/>
          </a:prstGeom>
          <a:solidFill>
            <a:schemeClr val="bg1">
              <a:alpha val="10000"/>
            </a:schemeClr>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pic>
        <p:nvPicPr>
          <p:cNvPr id="5" name="図 4" descr="スクリーンショットの画面&#10;&#10;自動的に生成された説明">
            <a:extLst>
              <a:ext uri="{FF2B5EF4-FFF2-40B4-BE49-F238E27FC236}">
                <a16:creationId xmlns:a16="http://schemas.microsoft.com/office/drawing/2014/main" id="{1C7C6980-5CD0-4E79-907A-EE753B141A49}"/>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3"/>
                    </a14:imgEffect>
                  </a14:imgLayer>
                </a14:imgProps>
              </a:ext>
              <a:ext uri="{28A0092B-C50C-407E-A947-70E740481C1C}">
                <a14:useLocalDpi xmlns:a14="http://schemas.microsoft.com/office/drawing/2010/main" val="0"/>
              </a:ext>
            </a:extLst>
          </a:blip>
          <a:stretch>
            <a:fillRect/>
          </a:stretch>
        </p:blipFill>
        <p:spPr>
          <a:xfrm>
            <a:off x="4580021" y="205285"/>
            <a:ext cx="3517690" cy="5291989"/>
          </a:xfrm>
          <a:prstGeom prst="rect">
            <a:avLst/>
          </a:prstGeom>
          <a:effectLst>
            <a:outerShdw blurRad="63500" sx="102000" sy="102000" algn="ctr" rotWithShape="0">
              <a:prstClr val="black">
                <a:alpha val="40000"/>
              </a:prstClr>
            </a:outerShdw>
          </a:effectLst>
        </p:spPr>
      </p:pic>
      <p:sp>
        <p:nvSpPr>
          <p:cNvPr id="15" name="テキスト ボックス 14">
            <a:extLst>
              <a:ext uri="{FF2B5EF4-FFF2-40B4-BE49-F238E27FC236}">
                <a16:creationId xmlns:a16="http://schemas.microsoft.com/office/drawing/2014/main" id="{80661B79-3456-440E-A2AF-ADFA65821ED9}"/>
              </a:ext>
            </a:extLst>
          </p:cNvPr>
          <p:cNvSpPr txBox="1"/>
          <p:nvPr/>
        </p:nvSpPr>
        <p:spPr>
          <a:xfrm>
            <a:off x="457199" y="173201"/>
            <a:ext cx="6456751" cy="1477328"/>
          </a:xfrm>
          <a:prstGeom prst="rect">
            <a:avLst/>
          </a:prstGeom>
          <a:solidFill>
            <a:schemeClr val="bg1"/>
          </a:solidFill>
          <a:ln w="19050">
            <a:solidFill>
              <a:srgbClr val="0045D0"/>
            </a:solidFill>
          </a:ln>
        </p:spPr>
        <p:txBody>
          <a:bodyPr wrap="square" rtlCol="0">
            <a:spAutoFit/>
          </a:bodyPr>
          <a:lstStyle/>
          <a:p>
            <a:r>
              <a:rPr lang="en-US" altLang="ja-JP" sz="3000" b="1" dirty="0">
                <a:solidFill>
                  <a:schemeClr val="tx2"/>
                </a:solidFill>
              </a:rPr>
              <a:t>【</a:t>
            </a:r>
            <a:r>
              <a:rPr lang="ja-JP" altLang="en-US" sz="3000" b="1" dirty="0">
                <a:solidFill>
                  <a:schemeClr val="tx2"/>
                </a:solidFill>
              </a:rPr>
              <a:t>会員管理：詳細情報</a:t>
            </a:r>
            <a:r>
              <a:rPr lang="en-US" altLang="ja-JP" sz="3000" b="1" dirty="0">
                <a:solidFill>
                  <a:schemeClr val="tx2"/>
                </a:solidFill>
              </a:rPr>
              <a:t>】</a:t>
            </a:r>
          </a:p>
          <a:p>
            <a:r>
              <a:rPr lang="ja-JP" altLang="en-US" sz="3000" b="1" dirty="0">
                <a:solidFill>
                  <a:schemeClr val="tx2"/>
                </a:solidFill>
              </a:rPr>
              <a:t>　</a:t>
            </a:r>
            <a:r>
              <a:rPr lang="en-US" altLang="ja-JP" sz="3000" b="1" dirty="0">
                <a:solidFill>
                  <a:schemeClr val="tx2"/>
                </a:solidFill>
              </a:rPr>
              <a:t>MyLCI Extension Forms</a:t>
            </a:r>
            <a:r>
              <a:rPr lang="ja-JP" altLang="en-US" sz="3000" b="1" dirty="0">
                <a:solidFill>
                  <a:schemeClr val="tx2"/>
                </a:solidFill>
              </a:rPr>
              <a:t>も</a:t>
            </a:r>
            <a:r>
              <a:rPr kumimoji="1" lang="ja-JP" altLang="en-US" sz="3000" dirty="0">
                <a:solidFill>
                  <a:schemeClr val="tx2"/>
                </a:solidFill>
              </a:rPr>
              <a:t>廃止されています</a:t>
            </a:r>
          </a:p>
        </p:txBody>
      </p:sp>
      <p:cxnSp>
        <p:nvCxnSpPr>
          <p:cNvPr id="9" name="直線矢印コネクタ 8">
            <a:extLst>
              <a:ext uri="{FF2B5EF4-FFF2-40B4-BE49-F238E27FC236}">
                <a16:creationId xmlns:a16="http://schemas.microsoft.com/office/drawing/2014/main" id="{175AF39F-327B-4FA0-A3D4-5D5617704DEC}"/>
              </a:ext>
            </a:extLst>
          </p:cNvPr>
          <p:cNvCxnSpPr>
            <a:cxnSpLocks/>
          </p:cNvCxnSpPr>
          <p:nvPr/>
        </p:nvCxnSpPr>
        <p:spPr bwMode="auto">
          <a:xfrm>
            <a:off x="3619072" y="4393383"/>
            <a:ext cx="1867328" cy="712017"/>
          </a:xfrm>
          <a:prstGeom prst="straightConnector1">
            <a:avLst/>
          </a:prstGeom>
          <a:solidFill>
            <a:srgbClr val="FFFFFF"/>
          </a:solidFill>
          <a:ln w="698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97913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6AA86B-F830-42C3-875E-6E91FBC14EE6}"/>
              </a:ext>
            </a:extLst>
          </p:cNvPr>
          <p:cNvSpPr txBox="1"/>
          <p:nvPr/>
        </p:nvSpPr>
        <p:spPr>
          <a:xfrm>
            <a:off x="392482" y="381000"/>
            <a:ext cx="8359036" cy="5178341"/>
          </a:xfrm>
          <a:prstGeom prst="rect">
            <a:avLst/>
          </a:prstGeom>
          <a:noFill/>
        </p:spPr>
        <p:txBody>
          <a:bodyPr wrap="square" rtlCol="0">
            <a:spAutoFit/>
          </a:bodyPr>
          <a:lstStyle/>
          <a:p>
            <a:r>
              <a:rPr kumimoji="1" lang="ja-JP" altLang="en-US" sz="3200" dirty="0">
                <a:solidFill>
                  <a:srgbClr val="002060"/>
                </a:solidFill>
                <a:latin typeface="+mn-ea"/>
              </a:rPr>
              <a:t>現在、</a:t>
            </a:r>
            <a:r>
              <a:rPr kumimoji="1" lang="en-US" altLang="ja-JP" sz="3200" dirty="0" err="1">
                <a:solidFill>
                  <a:srgbClr val="002060"/>
                </a:solidFill>
                <a:latin typeface="+mn-ea"/>
              </a:rPr>
              <a:t>ServannA</a:t>
            </a:r>
            <a:r>
              <a:rPr kumimoji="1" lang="ja-JP" altLang="en-US" sz="3200" dirty="0">
                <a:solidFill>
                  <a:srgbClr val="002060"/>
                </a:solidFill>
                <a:latin typeface="+mn-ea"/>
              </a:rPr>
              <a:t>につきましては家族会員や支部会員、レオ会員のデータ反映に不具合が見られます。システム会社で鋭意対応中ですので、しばらく</a:t>
            </a:r>
            <a:r>
              <a:rPr kumimoji="1" lang="en-US" altLang="ja-JP" sz="3200" dirty="0" err="1">
                <a:solidFill>
                  <a:srgbClr val="002060"/>
                </a:solidFill>
                <a:latin typeface="+mn-ea"/>
              </a:rPr>
              <a:t>ServannA</a:t>
            </a:r>
            <a:r>
              <a:rPr kumimoji="1" lang="ja-JP" altLang="en-US" sz="3200" dirty="0">
                <a:solidFill>
                  <a:srgbClr val="002060"/>
                </a:solidFill>
                <a:latin typeface="+mn-ea"/>
              </a:rPr>
              <a:t>側ではご猶予を願います。</a:t>
            </a:r>
            <a:endParaRPr kumimoji="1" lang="en-US" altLang="ja-JP" sz="3200" dirty="0">
              <a:solidFill>
                <a:srgbClr val="002060"/>
              </a:solidFill>
              <a:latin typeface="+mn-ea"/>
            </a:endParaRPr>
          </a:p>
          <a:p>
            <a:r>
              <a:rPr kumimoji="1" lang="ja-JP" altLang="en-US" sz="3200" dirty="0">
                <a:solidFill>
                  <a:srgbClr val="002060"/>
                </a:solidFill>
                <a:latin typeface="+mn-ea"/>
              </a:rPr>
              <a:t>併せて今後もＭｙＬＣＩの仕様に対応して画面レイアウトおよびデータ入力方法等のさらなる変更を予定しております。</a:t>
            </a:r>
            <a:endParaRPr kumimoji="1" lang="en-US" altLang="ja-JP" sz="3200" dirty="0">
              <a:solidFill>
                <a:srgbClr val="002060"/>
              </a:solidFill>
              <a:latin typeface="+mn-ea"/>
            </a:endParaRPr>
          </a:p>
          <a:p>
            <a:endParaRPr kumimoji="1" lang="en-US" altLang="ja-JP" sz="3200" dirty="0">
              <a:solidFill>
                <a:srgbClr val="002060"/>
              </a:solidFill>
              <a:latin typeface="+mn-ea"/>
            </a:endParaRPr>
          </a:p>
          <a:p>
            <a:r>
              <a:rPr kumimoji="1" lang="ja-JP" altLang="en-US" sz="3200" dirty="0">
                <a:solidFill>
                  <a:srgbClr val="002060"/>
                </a:solidFill>
                <a:latin typeface="+mn-ea"/>
              </a:rPr>
              <a:t>操作方法につきましては、あらためてご案内</a:t>
            </a:r>
            <a:endParaRPr kumimoji="1" lang="en-US" altLang="ja-JP" sz="3200" dirty="0">
              <a:solidFill>
                <a:srgbClr val="002060"/>
              </a:solidFill>
              <a:latin typeface="+mn-ea"/>
            </a:endParaRPr>
          </a:p>
          <a:p>
            <a:r>
              <a:rPr kumimoji="1" lang="ja-JP" altLang="en-US" sz="3200" dirty="0">
                <a:solidFill>
                  <a:srgbClr val="002060"/>
                </a:solidFill>
                <a:latin typeface="+mn-ea"/>
              </a:rPr>
              <a:t>致します。</a:t>
            </a:r>
            <a:endParaRPr kumimoji="1" lang="en-US" altLang="ja-JP" sz="3200" dirty="0">
              <a:solidFill>
                <a:srgbClr val="002060"/>
              </a:solidFill>
              <a:latin typeface="+mn-ea"/>
            </a:endParaRPr>
          </a:p>
          <a:p>
            <a:endParaRPr kumimoji="1" lang="en-US" altLang="ja-JP" sz="1050" dirty="0">
              <a:solidFill>
                <a:srgbClr val="002060"/>
              </a:solidFill>
              <a:latin typeface="+mn-ea"/>
            </a:endParaRPr>
          </a:p>
        </p:txBody>
      </p:sp>
    </p:spTree>
    <p:extLst>
      <p:ext uri="{BB962C8B-B14F-4D97-AF65-F5344CB8AC3E}">
        <p14:creationId xmlns:p14="http://schemas.microsoft.com/office/powerpoint/2010/main" val="10900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381000" y="304800"/>
            <a:ext cx="8610600" cy="3785652"/>
          </a:xfrm>
          <a:prstGeom prst="rect">
            <a:avLst/>
          </a:prstGeom>
          <a:noFill/>
        </p:spPr>
        <p:txBody>
          <a:bodyPr wrap="square" rtlCol="0">
            <a:spAutoFit/>
          </a:bodyPr>
          <a:lstStyle/>
          <a:p>
            <a:r>
              <a:rPr kumimoji="1" lang="en-US" altLang="ja-JP" sz="4800" b="1" dirty="0">
                <a:solidFill>
                  <a:srgbClr val="002060"/>
                </a:solidFill>
                <a:latin typeface="+mn-ea"/>
              </a:rPr>
              <a:t>MyLCI</a:t>
            </a:r>
            <a:r>
              <a:rPr kumimoji="1" lang="ja-JP" altLang="en-US" sz="4800" b="1" dirty="0">
                <a:solidFill>
                  <a:srgbClr val="002060"/>
                </a:solidFill>
                <a:latin typeface="+mn-ea"/>
              </a:rPr>
              <a:t>での会員報告の実際</a:t>
            </a:r>
            <a:endParaRPr kumimoji="1" lang="en-US" altLang="ja-JP" sz="4800" b="1" dirty="0">
              <a:solidFill>
                <a:srgbClr val="002060"/>
              </a:solidFill>
              <a:latin typeface="+mn-ea"/>
            </a:endParaRPr>
          </a:p>
          <a:p>
            <a:endParaRPr kumimoji="1" lang="en-US" altLang="ja-JP" sz="4800" b="1" dirty="0">
              <a:solidFill>
                <a:srgbClr val="002060"/>
              </a:solidFill>
              <a:latin typeface="+mn-ea"/>
            </a:endParaRPr>
          </a:p>
          <a:p>
            <a:r>
              <a:rPr kumimoji="1" lang="ja-JP" altLang="en-US" sz="3600" b="1" dirty="0">
                <a:solidFill>
                  <a:srgbClr val="002060"/>
                </a:solidFill>
                <a:latin typeface="ＭＳ ゴシック" panose="020B0609070205080204" pitchFamily="49" charset="-128"/>
                <a:ea typeface="ＭＳ ゴシック" panose="020B0609070205080204" pitchFamily="49" charset="-128"/>
              </a:rPr>
              <a:t>　①会員動静入力</a:t>
            </a:r>
            <a:endParaRPr kumimoji="1" lang="en-US" altLang="ja-JP" sz="3600" b="1" dirty="0">
              <a:solidFill>
                <a:srgbClr val="002060"/>
              </a:solidFill>
              <a:latin typeface="ＭＳ ゴシック" panose="020B0609070205080204" pitchFamily="49" charset="-128"/>
              <a:ea typeface="ＭＳ ゴシック" panose="020B0609070205080204" pitchFamily="49" charset="-128"/>
            </a:endParaRPr>
          </a:p>
          <a:p>
            <a:r>
              <a:rPr kumimoji="1" lang="ja-JP" altLang="en-US" sz="3600" b="1" dirty="0">
                <a:solidFill>
                  <a:srgbClr val="002060"/>
                </a:solidFill>
                <a:latin typeface="ＭＳ ゴシック" panose="020B0609070205080204" pitchFamily="49" charset="-128"/>
                <a:ea typeface="ＭＳ ゴシック" panose="020B0609070205080204" pitchFamily="49" charset="-128"/>
              </a:rPr>
              <a:t>　②役員登録</a:t>
            </a:r>
            <a:endParaRPr kumimoji="1" lang="en-US" altLang="ja-JP" sz="3600" b="1" dirty="0">
              <a:solidFill>
                <a:srgbClr val="002060"/>
              </a:solidFill>
              <a:latin typeface="ＭＳ ゴシック" panose="020B0609070205080204" pitchFamily="49" charset="-128"/>
              <a:ea typeface="ＭＳ ゴシック" panose="020B0609070205080204" pitchFamily="49" charset="-128"/>
            </a:endParaRPr>
          </a:p>
          <a:p>
            <a:r>
              <a:rPr kumimoji="1" lang="ja-JP" altLang="en-US" sz="3600" b="1" dirty="0">
                <a:solidFill>
                  <a:srgbClr val="002060"/>
                </a:solidFill>
                <a:latin typeface="ＭＳ ゴシック" panose="020B0609070205080204" pitchFamily="49" charset="-128"/>
                <a:ea typeface="ＭＳ ゴシック" panose="020B0609070205080204" pitchFamily="49" charset="-128"/>
              </a:rPr>
              <a:t>　③クラブ業務担当者（事務局権限）</a:t>
            </a:r>
            <a:endParaRPr kumimoji="1" lang="en-US" altLang="ja-JP" sz="3600" b="1" dirty="0">
              <a:solidFill>
                <a:srgbClr val="002060"/>
              </a:solidFill>
              <a:latin typeface="ＭＳ ゴシック" panose="020B0609070205080204" pitchFamily="49" charset="-128"/>
              <a:ea typeface="ＭＳ ゴシック" panose="020B0609070205080204" pitchFamily="49" charset="-128"/>
            </a:endParaRPr>
          </a:p>
          <a:p>
            <a:r>
              <a:rPr kumimoji="1" lang="ja-JP" altLang="en-US" sz="3600" b="1" dirty="0">
                <a:solidFill>
                  <a:srgbClr val="002060"/>
                </a:solidFill>
                <a:latin typeface="ＭＳ ゴシック" panose="020B0609070205080204" pitchFamily="49" charset="-128"/>
                <a:ea typeface="ＭＳ ゴシック" panose="020B0609070205080204" pitchFamily="49" charset="-128"/>
              </a:rPr>
              <a:t>　④会員種別について</a:t>
            </a:r>
            <a:endParaRPr kumimoji="1" lang="en-US" altLang="ja-JP" sz="3600" b="1" dirty="0">
              <a:solidFill>
                <a:srgbClr val="002060"/>
              </a:solidFill>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499DE4BA-0FCF-42CA-A2E8-925BC1E8AEF5}"/>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２．</a:t>
            </a:r>
            <a:r>
              <a:rPr kumimoji="1" lang="en-US" altLang="ja-JP" sz="2400" b="1" dirty="0">
                <a:ln w="3175">
                  <a:solidFill>
                    <a:srgbClr val="0045D0"/>
                  </a:solidFill>
                </a:ln>
                <a:solidFill>
                  <a:schemeClr val="bg1"/>
                </a:solidFill>
                <a:latin typeface="+mn-ea"/>
              </a:rPr>
              <a:t>MyLCI</a:t>
            </a:r>
            <a:r>
              <a:rPr kumimoji="1" lang="ja-JP" altLang="en-US" sz="2400" b="1" dirty="0">
                <a:ln w="3175">
                  <a:solidFill>
                    <a:srgbClr val="0045D0"/>
                  </a:solidFill>
                </a:ln>
                <a:solidFill>
                  <a:schemeClr val="bg1"/>
                </a:solidFill>
                <a:latin typeface="+mn-ea"/>
              </a:rPr>
              <a:t>での月例会員報告・役員報告</a:t>
            </a:r>
            <a:endParaRPr kumimoji="1" lang="en-US" altLang="ja-JP" sz="2400" b="1" dirty="0">
              <a:ln w="3175">
                <a:solidFill>
                  <a:srgbClr val="0045D0"/>
                </a:solidFill>
              </a:ln>
              <a:solidFill>
                <a:schemeClr val="bg1"/>
              </a:solidFill>
              <a:latin typeface="+mn-ea"/>
            </a:endParaRPr>
          </a:p>
        </p:txBody>
      </p:sp>
    </p:spTree>
    <p:extLst>
      <p:ext uri="{BB962C8B-B14F-4D97-AF65-F5344CB8AC3E}">
        <p14:creationId xmlns:p14="http://schemas.microsoft.com/office/powerpoint/2010/main" val="274099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B9ABB33-3412-4784-A194-CBC43C84AB5D}"/>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２．</a:t>
            </a:r>
            <a:r>
              <a:rPr kumimoji="1" lang="en-US" altLang="ja-JP" sz="2400" b="1" dirty="0">
                <a:ln w="3175">
                  <a:solidFill>
                    <a:srgbClr val="0045D0"/>
                  </a:solidFill>
                </a:ln>
                <a:solidFill>
                  <a:schemeClr val="bg1"/>
                </a:solidFill>
                <a:latin typeface="+mn-ea"/>
              </a:rPr>
              <a:t>MyLCI</a:t>
            </a:r>
            <a:r>
              <a:rPr kumimoji="1" lang="ja-JP" altLang="en-US" sz="2400" b="1" dirty="0">
                <a:ln w="3175">
                  <a:solidFill>
                    <a:srgbClr val="0045D0"/>
                  </a:solidFill>
                </a:ln>
                <a:solidFill>
                  <a:schemeClr val="bg1"/>
                </a:solidFill>
                <a:latin typeface="+mn-ea"/>
              </a:rPr>
              <a:t>での月例会員報告・役員報告</a:t>
            </a:r>
            <a:endParaRPr kumimoji="1" lang="en-US" altLang="ja-JP" sz="2400" b="1" dirty="0">
              <a:ln w="3175">
                <a:solidFill>
                  <a:srgbClr val="0045D0"/>
                </a:solidFill>
              </a:ln>
              <a:solidFill>
                <a:schemeClr val="bg1"/>
              </a:solidFill>
              <a:latin typeface="+mn-ea"/>
            </a:endParaRPr>
          </a:p>
        </p:txBody>
      </p:sp>
      <p:pic>
        <p:nvPicPr>
          <p:cNvPr id="5" name="図 4" descr="人, 持つ, 男, 手 が含まれている画像&#10;&#10;自動的に生成された説明">
            <a:extLst>
              <a:ext uri="{FF2B5EF4-FFF2-40B4-BE49-F238E27FC236}">
                <a16:creationId xmlns:a16="http://schemas.microsoft.com/office/drawing/2014/main" id="{27615AF0-319E-4354-A33F-B895D7CF1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02" y="838200"/>
            <a:ext cx="7893864" cy="4164765"/>
          </a:xfrm>
          <a:prstGeom prst="rect">
            <a:avLst/>
          </a:prstGeom>
        </p:spPr>
      </p:pic>
      <p:sp>
        <p:nvSpPr>
          <p:cNvPr id="6" name="楕円 5">
            <a:extLst>
              <a:ext uri="{FF2B5EF4-FFF2-40B4-BE49-F238E27FC236}">
                <a16:creationId xmlns:a16="http://schemas.microsoft.com/office/drawing/2014/main" id="{E1465FCC-C388-47EC-9818-E0FDB7FB11F3}"/>
              </a:ext>
            </a:extLst>
          </p:cNvPr>
          <p:cNvSpPr/>
          <p:nvPr/>
        </p:nvSpPr>
        <p:spPr bwMode="auto">
          <a:xfrm>
            <a:off x="4146907" y="1066800"/>
            <a:ext cx="950360" cy="533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
        <p:nvSpPr>
          <p:cNvPr id="7" name="テキスト ボックス 6">
            <a:extLst>
              <a:ext uri="{FF2B5EF4-FFF2-40B4-BE49-F238E27FC236}">
                <a16:creationId xmlns:a16="http://schemas.microsoft.com/office/drawing/2014/main" id="{006FAA5A-72A9-4F0F-BF51-9BEE6BBF1122}"/>
              </a:ext>
            </a:extLst>
          </p:cNvPr>
          <p:cNvSpPr txBox="1"/>
          <p:nvPr/>
        </p:nvSpPr>
        <p:spPr>
          <a:xfrm>
            <a:off x="5080334" y="2743200"/>
            <a:ext cx="3695139" cy="1569660"/>
          </a:xfrm>
          <a:prstGeom prst="rect">
            <a:avLst/>
          </a:prstGeom>
          <a:solidFill>
            <a:schemeClr val="bg1"/>
          </a:solidFill>
          <a:ln w="19050">
            <a:solidFill>
              <a:srgbClr val="0070C0"/>
            </a:solidFill>
          </a:ln>
        </p:spPr>
        <p:txBody>
          <a:bodyPr wrap="square" rtlCol="0">
            <a:spAutoFit/>
          </a:bodyPr>
          <a:lstStyle/>
          <a:p>
            <a:r>
              <a:rPr kumimoji="1" lang="ja-JP" altLang="en-US" sz="2400" dirty="0">
                <a:solidFill>
                  <a:srgbClr val="002060"/>
                </a:solidFill>
              </a:rPr>
              <a:t>ログインのリンクボタン名が「会員ログイン」に変更されておりますが、機能は同一です</a:t>
            </a:r>
          </a:p>
        </p:txBody>
      </p:sp>
      <p:cxnSp>
        <p:nvCxnSpPr>
          <p:cNvPr id="4" name="直線矢印コネクタ 3">
            <a:extLst>
              <a:ext uri="{FF2B5EF4-FFF2-40B4-BE49-F238E27FC236}">
                <a16:creationId xmlns:a16="http://schemas.microsoft.com/office/drawing/2014/main" id="{EEBAEBAF-2DD8-4590-9A83-378814E892AA}"/>
              </a:ext>
            </a:extLst>
          </p:cNvPr>
          <p:cNvCxnSpPr/>
          <p:nvPr/>
        </p:nvCxnSpPr>
        <p:spPr bwMode="auto">
          <a:xfrm flipH="1" flipV="1">
            <a:off x="4792467" y="1714500"/>
            <a:ext cx="304800" cy="914400"/>
          </a:xfrm>
          <a:prstGeom prst="straightConnector1">
            <a:avLst/>
          </a:prstGeom>
          <a:solidFill>
            <a:srgbClr val="FFFFFF"/>
          </a:solidFill>
          <a:ln w="952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76252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D6DA8-E955-497C-82D3-7DB265406B8C}"/>
              </a:ext>
            </a:extLst>
          </p:cNvPr>
          <p:cNvSpPr txBox="1"/>
          <p:nvPr/>
        </p:nvSpPr>
        <p:spPr>
          <a:xfrm>
            <a:off x="381000" y="304800"/>
            <a:ext cx="8610600" cy="646331"/>
          </a:xfrm>
          <a:prstGeom prst="rect">
            <a:avLst/>
          </a:prstGeom>
          <a:noFill/>
        </p:spPr>
        <p:txBody>
          <a:bodyPr wrap="square" rtlCol="0">
            <a:spAutoFit/>
          </a:bodyPr>
          <a:lstStyle/>
          <a:p>
            <a:r>
              <a:rPr kumimoji="1" lang="ja-JP" altLang="en-US" sz="3600" b="1" dirty="0">
                <a:solidFill>
                  <a:srgbClr val="002060"/>
                </a:solidFill>
                <a:latin typeface="+mn-ea"/>
              </a:rPr>
              <a:t>２．ＭｙＬＣＩでの月例会員報告・役員報告</a:t>
            </a:r>
            <a:endParaRPr kumimoji="1" lang="en-US" altLang="ja-JP" sz="3600" b="1" dirty="0">
              <a:solidFill>
                <a:srgbClr val="002060"/>
              </a:solidFill>
              <a:latin typeface="+mn-ea"/>
            </a:endParaRPr>
          </a:p>
        </p:txBody>
      </p:sp>
      <p:sp>
        <p:nvSpPr>
          <p:cNvPr id="3" name="テキスト ボックス 2">
            <a:extLst>
              <a:ext uri="{FF2B5EF4-FFF2-40B4-BE49-F238E27FC236}">
                <a16:creationId xmlns:a16="http://schemas.microsoft.com/office/drawing/2014/main" id="{9B9ABB33-3412-4784-A194-CBC43C84AB5D}"/>
              </a:ext>
            </a:extLst>
          </p:cNvPr>
          <p:cNvSpPr txBox="1"/>
          <p:nvPr/>
        </p:nvSpPr>
        <p:spPr>
          <a:xfrm>
            <a:off x="533400" y="6324600"/>
            <a:ext cx="7086600" cy="461665"/>
          </a:xfrm>
          <a:prstGeom prst="rect">
            <a:avLst/>
          </a:prstGeom>
          <a:noFill/>
        </p:spPr>
        <p:txBody>
          <a:bodyPr wrap="square" rtlCol="0">
            <a:spAutoFit/>
          </a:bodyPr>
          <a:lstStyle/>
          <a:p>
            <a:r>
              <a:rPr kumimoji="1" lang="ja-JP" altLang="en-US" sz="2400" b="1" dirty="0">
                <a:ln w="3175">
                  <a:solidFill>
                    <a:srgbClr val="0045D0"/>
                  </a:solidFill>
                </a:ln>
                <a:solidFill>
                  <a:schemeClr val="bg1"/>
                </a:solidFill>
                <a:latin typeface="+mn-ea"/>
              </a:rPr>
              <a:t>２．</a:t>
            </a:r>
            <a:r>
              <a:rPr kumimoji="1" lang="en-US" altLang="ja-JP" sz="2400" b="1" dirty="0">
                <a:ln w="3175">
                  <a:solidFill>
                    <a:srgbClr val="0045D0"/>
                  </a:solidFill>
                </a:ln>
                <a:solidFill>
                  <a:schemeClr val="bg1"/>
                </a:solidFill>
                <a:latin typeface="+mn-ea"/>
              </a:rPr>
              <a:t>MyLCI</a:t>
            </a:r>
            <a:r>
              <a:rPr kumimoji="1" lang="ja-JP" altLang="en-US" sz="2400" b="1" dirty="0">
                <a:ln w="3175">
                  <a:solidFill>
                    <a:srgbClr val="0045D0"/>
                  </a:solidFill>
                </a:ln>
                <a:solidFill>
                  <a:schemeClr val="bg1"/>
                </a:solidFill>
                <a:latin typeface="+mn-ea"/>
              </a:rPr>
              <a:t>での月例会員報告・役員報告</a:t>
            </a:r>
            <a:endParaRPr kumimoji="1" lang="en-US" altLang="ja-JP" sz="2400" b="1" dirty="0">
              <a:ln w="3175">
                <a:solidFill>
                  <a:srgbClr val="0045D0"/>
                </a:solidFill>
              </a:ln>
              <a:solidFill>
                <a:schemeClr val="bg1"/>
              </a:solidFill>
              <a:latin typeface="+mn-ea"/>
            </a:endParaRPr>
          </a:p>
        </p:txBody>
      </p:sp>
      <p:pic>
        <p:nvPicPr>
          <p:cNvPr id="5" name="図 4" descr="携帯電話のスクリーンショット&#10;&#10;自動的に生成された説明">
            <a:extLst>
              <a:ext uri="{FF2B5EF4-FFF2-40B4-BE49-F238E27FC236}">
                <a16:creationId xmlns:a16="http://schemas.microsoft.com/office/drawing/2014/main" id="{B62D7A37-B74A-496D-9323-B7D898751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92080"/>
            <a:ext cx="7448933" cy="4673840"/>
          </a:xfrm>
          <a:prstGeom prst="rect">
            <a:avLst/>
          </a:prstGeom>
        </p:spPr>
      </p:pic>
      <p:sp>
        <p:nvSpPr>
          <p:cNvPr id="6" name="楕円 5">
            <a:extLst>
              <a:ext uri="{FF2B5EF4-FFF2-40B4-BE49-F238E27FC236}">
                <a16:creationId xmlns:a16="http://schemas.microsoft.com/office/drawing/2014/main" id="{E1465FCC-C388-47EC-9818-E0FDB7FB11F3}"/>
              </a:ext>
            </a:extLst>
          </p:cNvPr>
          <p:cNvSpPr/>
          <p:nvPr/>
        </p:nvSpPr>
        <p:spPr bwMode="auto">
          <a:xfrm>
            <a:off x="1981200" y="3429000"/>
            <a:ext cx="2286000" cy="1295400"/>
          </a:xfrm>
          <a:prstGeom prst="ellipse">
            <a:avLst/>
          </a:prstGeom>
          <a:solidFill>
            <a:schemeClr val="bg1">
              <a:alpha val="1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altLang="en-US" sz="3000" b="0" i="0" u="none" strike="noStrike" cap="none" normalizeH="0" dirty="0">
                <a:ln>
                  <a:noFill/>
                </a:ln>
                <a:solidFill>
                  <a:srgbClr val="404040"/>
                </a:solidFill>
                <a:effectLst/>
                <a:ea typeface="ヒラギノ角ゴ Pro W3" pitchFamily="84" charset="-128"/>
              </a:rPr>
              <a:t>　</a:t>
            </a:r>
          </a:p>
        </p:txBody>
      </p:sp>
    </p:spTree>
    <p:extLst>
      <p:ext uri="{BB962C8B-B14F-4D97-AF65-F5344CB8AC3E}">
        <p14:creationId xmlns:p14="http://schemas.microsoft.com/office/powerpoint/2010/main" val="233127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5888</TotalTime>
  <Words>2492</Words>
  <Application>Microsoft Office PowerPoint</Application>
  <PresentationFormat>画面に合わせる (4:3)</PresentationFormat>
  <Paragraphs>316</Paragraphs>
  <Slides>61</Slides>
  <Notes>47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61</vt:i4>
      </vt:variant>
    </vt:vector>
  </HeadingPairs>
  <TitlesOfParts>
    <vt:vector size="70" baseType="lpstr">
      <vt:lpstr>HGPｺﾞｼｯｸE</vt:lpstr>
      <vt:lpstr>ＭＳ Ｐゴシック</vt:lpstr>
      <vt:lpstr>ＭＳ ゴシック</vt:lpstr>
      <vt:lpstr>Arial</vt:lpstr>
      <vt:lpstr>Calibri</vt:lpstr>
      <vt:lpstr>Candara</vt:lpstr>
      <vt:lpstr>Helvetica</vt:lpstr>
      <vt:lpstr>Wingdings</vt:lpstr>
      <vt:lpstr>LIONS_MAY2016_Template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ログイン後の画面 ※クラブ業務担当者のアカウントでは、現在SHOP以下の 　アプリケーションを使用出来ません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ログイン後のアプリケーション選択画面</vt:lpstr>
      <vt:lpstr>MyLIONログイン後のホーム画面</vt:lpstr>
      <vt:lpstr>報告画面（今後のアクティビティを計画）</vt:lpstr>
      <vt:lpstr>報告画面（今後のアクティビティを計画）</vt:lpstr>
      <vt:lpstr>報告画面（今後のアクティビティを計画）</vt:lpstr>
      <vt:lpstr>PowerPoint プレゼンテーション</vt:lpstr>
      <vt:lpstr>PowerPoint プレゼンテーション</vt:lpstr>
      <vt:lpstr>PowerPoint プレゼンテーション</vt:lpstr>
      <vt:lpstr>報告画面（過去のアクティビティを報告）</vt:lpstr>
      <vt:lpstr>報告画面（過去のアクティビティを報告）</vt:lpstr>
      <vt:lpstr>MyLIONのアクティビティ報告　報告入力詳細画面</vt:lpstr>
      <vt:lpstr>MyLIONのアクティビティ報告　報告入力詳細画面</vt:lpstr>
      <vt:lpstr>報告画面（過去のアクティビティを報告）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LCI FORWARD</dc:title>
  <dc:creator>O'Donnell, Heather</dc:creator>
  <cp:lastModifiedBy>荘 英隆</cp:lastModifiedBy>
  <cp:revision>294</cp:revision>
  <cp:lastPrinted>2019-12-09T22:26:33Z</cp:lastPrinted>
  <dcterms:created xsi:type="dcterms:W3CDTF">2016-08-17T13:01:59Z</dcterms:created>
  <dcterms:modified xsi:type="dcterms:W3CDTF">2019-12-17T04:27:22Z</dcterms:modified>
</cp:coreProperties>
</file>